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  <p:sldMasterId id="2147484071" r:id="rId2"/>
  </p:sldMasterIdLst>
  <p:notesMasterIdLst>
    <p:notesMasterId r:id="rId67"/>
  </p:notesMasterIdLst>
  <p:sldIdLst>
    <p:sldId id="256" r:id="rId3"/>
    <p:sldId id="369" r:id="rId4"/>
    <p:sldId id="1916" r:id="rId5"/>
    <p:sldId id="1912" r:id="rId6"/>
    <p:sldId id="1925" r:id="rId7"/>
    <p:sldId id="1920" r:id="rId8"/>
    <p:sldId id="1246" r:id="rId9"/>
    <p:sldId id="1251" r:id="rId10"/>
    <p:sldId id="1122" r:id="rId11"/>
    <p:sldId id="1004" r:id="rId12"/>
    <p:sldId id="1176" r:id="rId13"/>
    <p:sldId id="1248" r:id="rId14"/>
    <p:sldId id="1254" r:id="rId15"/>
    <p:sldId id="1256" r:id="rId16"/>
    <p:sldId id="1249" r:id="rId17"/>
    <p:sldId id="1250" r:id="rId18"/>
    <p:sldId id="1921" r:id="rId19"/>
    <p:sldId id="1908" r:id="rId20"/>
    <p:sldId id="332" r:id="rId21"/>
    <p:sldId id="371" r:id="rId22"/>
    <p:sldId id="372" r:id="rId23"/>
    <p:sldId id="1927" r:id="rId24"/>
    <p:sldId id="262" r:id="rId25"/>
    <p:sldId id="1894" r:id="rId26"/>
    <p:sldId id="1895" r:id="rId27"/>
    <p:sldId id="1893" r:id="rId28"/>
    <p:sldId id="374" r:id="rId29"/>
    <p:sldId id="373" r:id="rId30"/>
    <p:sldId id="1913" r:id="rId31"/>
    <p:sldId id="1914" r:id="rId32"/>
    <p:sldId id="1904" r:id="rId33"/>
    <p:sldId id="350" r:id="rId34"/>
    <p:sldId id="351" r:id="rId35"/>
    <p:sldId id="352" r:id="rId36"/>
    <p:sldId id="348" r:id="rId37"/>
    <p:sldId id="349" r:id="rId38"/>
    <p:sldId id="1909" r:id="rId39"/>
    <p:sldId id="1910" r:id="rId40"/>
    <p:sldId id="370" r:id="rId41"/>
    <p:sldId id="376" r:id="rId42"/>
    <p:sldId id="377" r:id="rId43"/>
    <p:sldId id="1897" r:id="rId44"/>
    <p:sldId id="1898" r:id="rId45"/>
    <p:sldId id="1899" r:id="rId46"/>
    <p:sldId id="337" r:id="rId47"/>
    <p:sldId id="278" r:id="rId48"/>
    <p:sldId id="273" r:id="rId49"/>
    <p:sldId id="293" r:id="rId50"/>
    <p:sldId id="294" r:id="rId51"/>
    <p:sldId id="345" r:id="rId52"/>
    <p:sldId id="364" r:id="rId53"/>
    <p:sldId id="279" r:id="rId54"/>
    <p:sldId id="1903" r:id="rId55"/>
    <p:sldId id="284" r:id="rId56"/>
    <p:sldId id="283" r:id="rId57"/>
    <p:sldId id="285" r:id="rId58"/>
    <p:sldId id="1923" r:id="rId59"/>
    <p:sldId id="1922" r:id="rId60"/>
    <p:sldId id="1917" r:id="rId61"/>
    <p:sldId id="1918" r:id="rId62"/>
    <p:sldId id="1919" r:id="rId63"/>
    <p:sldId id="1926" r:id="rId64"/>
    <p:sldId id="1234" r:id="rId65"/>
    <p:sldId id="192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93DDE-D099-4CA2-863C-7319E600DBE4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9DDF2FC-920D-4C4D-9879-581E042ED7BA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is open, cross-platform, neutral, independent</a:t>
          </a:r>
        </a:p>
      </dgm:t>
    </dgm:pt>
    <dgm:pt modelId="{EDBBF7CC-4D1D-4EDD-B9E3-9266AC4669D3}" type="par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578FFA-F8D4-48C3-B907-9BA312267A07}" type="sib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876AE51-7D57-4B62-A5B5-787005D2FA85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The F# Compiler Service powers other tools</a:t>
          </a:r>
          <a:endParaRPr lang="en-GB" b="0" dirty="0">
            <a:latin typeface="Tw Cen MT" panose="020B0602020104020603" pitchFamily="34" charset="0"/>
          </a:endParaRPr>
        </a:p>
      </dgm:t>
    </dgm:pt>
    <dgm:pt modelId="{35C921C9-8E3C-46C0-86C5-9E55AF898589}" type="par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FED8E5D6-AEE2-4A91-9D8A-792210C27CDF}" type="sib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01DAB278-5C8C-4E71-8FFB-19B6D16E032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4.6 now complete!</a:t>
          </a:r>
          <a:endParaRPr lang="en-GB" b="0" dirty="0">
            <a:latin typeface="Tw Cen MT" panose="020B0602020104020603" pitchFamily="34" charset="0"/>
          </a:endParaRPr>
        </a:p>
      </dgm:t>
    </dgm:pt>
    <dgm:pt modelId="{4B09FCB9-E8C7-43C1-A366-115553E54408}" type="par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D1C7220A-C795-4BE4-A429-A7EE38026E9D}" type="sib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869B0B3-C26C-4A22-9117-C6E01692801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.NET Core for Linux/OSX</a:t>
          </a:r>
        </a:p>
      </dgm:t>
    </dgm:pt>
    <dgm:pt modelId="{16D56DCA-7331-4EBD-AA8E-1517B18ED81A}" type="par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97E255E-CDA6-4A5D-89D8-D0A811593FF7}" type="sib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A6AE4F78-536A-4EFD-8FEF-3AB9BE847C3E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7B4AB1C7-4341-4327-911B-758C48852598}" type="sib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669210DB-9EBE-4622-A4F2-83CB00A75AF2}" type="par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B5288307-4EB9-4FF3-A2B2-7824DF00D2A8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Fable for F#-to-</a:t>
          </a:r>
          <a:r>
            <a:rPr lang="en-GB" b="0" baseline="0" dirty="0" err="1">
              <a:latin typeface="Tw Cen MT" panose="020B0602020104020603" pitchFamily="34" charset="0"/>
            </a:rPr>
            <a:t>Javascript</a:t>
          </a:r>
          <a:endParaRPr lang="en-GB" b="0" baseline="0" dirty="0">
            <a:latin typeface="Tw Cen MT" panose="020B0602020104020603" pitchFamily="34" charset="0"/>
          </a:endParaRPr>
        </a:p>
        <a:p>
          <a:pPr rtl="0"/>
          <a:r>
            <a:rPr lang="en-GB" b="0" baseline="0" dirty="0">
              <a:latin typeface="Tw Cen MT" panose="020B0602020104020603" pitchFamily="34" charset="0"/>
            </a:rPr>
            <a:t>SAFE for F# </a:t>
          </a:r>
          <a:r>
            <a:rPr lang="en-GB" b="0" baseline="0" dirty="0" err="1">
              <a:latin typeface="Tw Cen MT" panose="020B0602020104020603" pitchFamily="34" charset="0"/>
            </a:rPr>
            <a:t>fullstack</a:t>
          </a:r>
          <a:endParaRPr lang="en-GB" b="0" baseline="0" dirty="0">
            <a:latin typeface="Tw Cen MT" panose="020B0602020104020603" pitchFamily="34" charset="0"/>
          </a:endParaRPr>
        </a:p>
      </dgm:t>
    </dgm:pt>
    <dgm:pt modelId="{CDEF82C4-1838-46B0-8B1F-6DF1AFAD8D16}" type="par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0B2E2E4-5871-4666-840A-24EBF8275690}" type="sib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57BB202-9091-4158-8EAE-95A0444981A3}">
      <dgm:prSet/>
      <dgm:spPr/>
      <dgm:t>
        <a:bodyPr/>
        <a:lstStyle/>
        <a:p>
          <a:r>
            <a:rPr lang="en-GB" b="0" baseline="0" dirty="0">
              <a:latin typeface="Tw Cen MT" panose="020B0602020104020603" pitchFamily="34" charset="0"/>
            </a:rPr>
            <a:t>The F# community is self-empowered</a:t>
          </a:r>
        </a:p>
        <a:p>
          <a:r>
            <a:rPr lang="en-GB" b="0" u="none" baseline="0" dirty="0">
              <a:latin typeface="Tw Cen MT" panose="020B0602020104020603" pitchFamily="34" charset="0"/>
            </a:rPr>
            <a:t>fsharp.org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BACDC0ED-BEA1-4193-957E-98357533EE11}" type="par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348227B-851A-4A99-BE8D-379BC491C0E5}" type="sib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413EAF-C3C0-4A6E-9039-2BB01ED50B55}">
      <dgm:prSet/>
      <dgm:spPr/>
      <dgm:t>
        <a:bodyPr/>
        <a:lstStyle/>
        <a:p>
          <a:pPr rtl="0"/>
          <a:r>
            <a:rPr lang="en-GB" b="0" dirty="0" err="1">
              <a:latin typeface="Tw Cen MT" panose="020B0602020104020603" pitchFamily="34" charset="0"/>
            </a:rPr>
            <a:t>VSCode</a:t>
          </a:r>
          <a:r>
            <a:rPr lang="en-GB" b="0" dirty="0">
              <a:latin typeface="Tw Cen MT" panose="020B0602020104020603" pitchFamily="34" charset="0"/>
            </a:rPr>
            <a:t>, VS for Windows, Mac</a:t>
          </a:r>
        </a:p>
      </dgm:t>
    </dgm:pt>
    <dgm:pt modelId="{C8412A62-C25C-476B-A021-5AA71FFD2AC3}" type="par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1189D48-8CF0-4852-8D46-275C351BC8C3}" type="sib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6328013-0983-4355-B5E7-5999E5FA6DA7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Xamarin tools for Android, iOS, macOS etc.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EFBC9737-8D0D-485E-91AF-CD7CB9B4EA07}" type="par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4070C06F-E2B9-4709-891D-6205897428C2}" type="sib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4BBAD3E-47E3-429D-AF91-8056E7C916A7}" type="pres">
      <dgm:prSet presAssocID="{34E93DDE-D099-4CA2-863C-7319E600DBE4}" presName="diagram" presStyleCnt="0">
        <dgm:presLayoutVars>
          <dgm:dir/>
          <dgm:resizeHandles val="exact"/>
        </dgm:presLayoutVars>
      </dgm:prSet>
      <dgm:spPr/>
    </dgm:pt>
    <dgm:pt modelId="{5DBDC61F-9554-4F83-A359-6FE8F2984F77}" type="pres">
      <dgm:prSet presAssocID="{99DDF2FC-920D-4C4D-9879-581E042ED7BA}" presName="node" presStyleLbl="node1" presStyleIdx="0" presStyleCnt="9">
        <dgm:presLayoutVars>
          <dgm:bulletEnabled val="1"/>
        </dgm:presLayoutVars>
      </dgm:prSet>
      <dgm:spPr/>
    </dgm:pt>
    <dgm:pt modelId="{8434AF5F-A31D-4FF4-8F5A-458E6D8F3588}" type="pres">
      <dgm:prSet presAssocID="{E1578FFA-F8D4-48C3-B907-9BA312267A07}" presName="sibTrans" presStyleCnt="0"/>
      <dgm:spPr/>
    </dgm:pt>
    <dgm:pt modelId="{26173910-6CAB-4A25-AC9D-B4857C42D832}" type="pres">
      <dgm:prSet presAssocID="{A6AE4F78-536A-4EFD-8FEF-3AB9BE847C3E}" presName="node" presStyleLbl="node1" presStyleIdx="1" presStyleCnt="9">
        <dgm:presLayoutVars>
          <dgm:bulletEnabled val="1"/>
        </dgm:presLayoutVars>
      </dgm:prSet>
      <dgm:spPr/>
    </dgm:pt>
    <dgm:pt modelId="{F9E7C850-122C-494B-B459-774295305840}" type="pres">
      <dgm:prSet presAssocID="{7B4AB1C7-4341-4327-911B-758C48852598}" presName="sibTrans" presStyleCnt="0"/>
      <dgm:spPr/>
    </dgm:pt>
    <dgm:pt modelId="{D3EB88B9-0AA2-4E01-A4D0-65EDC49182AA}" type="pres">
      <dgm:prSet presAssocID="{E57BB202-9091-4158-8EAE-95A0444981A3}" presName="node" presStyleLbl="node1" presStyleIdx="2" presStyleCnt="9">
        <dgm:presLayoutVars>
          <dgm:bulletEnabled val="1"/>
        </dgm:presLayoutVars>
      </dgm:prSet>
      <dgm:spPr/>
    </dgm:pt>
    <dgm:pt modelId="{4467A08A-3231-4DFB-B081-541EF5E2182F}" type="pres">
      <dgm:prSet presAssocID="{7348227B-851A-4A99-BE8D-379BC491C0E5}" presName="sibTrans" presStyleCnt="0"/>
      <dgm:spPr/>
    </dgm:pt>
    <dgm:pt modelId="{3BA32929-EE9C-4E0C-85E5-8B6344E85F5D}" type="pres">
      <dgm:prSet presAssocID="{56328013-0983-4355-B5E7-5999E5FA6DA7}" presName="node" presStyleLbl="node1" presStyleIdx="3" presStyleCnt="9">
        <dgm:presLayoutVars>
          <dgm:bulletEnabled val="1"/>
        </dgm:presLayoutVars>
      </dgm:prSet>
      <dgm:spPr/>
    </dgm:pt>
    <dgm:pt modelId="{F2A8E036-9CE7-4747-A060-62F0FFDE8BCC}" type="pres">
      <dgm:prSet presAssocID="{4070C06F-E2B9-4709-891D-6205897428C2}" presName="sibTrans" presStyleCnt="0"/>
      <dgm:spPr/>
    </dgm:pt>
    <dgm:pt modelId="{EEABEB6C-F727-47C6-9ED2-69321E699B00}" type="pres">
      <dgm:prSet presAssocID="{E1413EAF-C3C0-4A6E-9039-2BB01ED50B55}" presName="node" presStyleLbl="node1" presStyleIdx="4" presStyleCnt="9">
        <dgm:presLayoutVars>
          <dgm:bulletEnabled val="1"/>
        </dgm:presLayoutVars>
      </dgm:prSet>
      <dgm:spPr/>
    </dgm:pt>
    <dgm:pt modelId="{7740FB65-038F-4D0E-90E1-89CE3209C342}" type="pres">
      <dgm:prSet presAssocID="{31189D48-8CF0-4852-8D46-275C351BC8C3}" presName="sibTrans" presStyleCnt="0"/>
      <dgm:spPr/>
    </dgm:pt>
    <dgm:pt modelId="{EFEE37CB-8353-4BE7-B437-3CC87860D94D}" type="pres">
      <dgm:prSet presAssocID="{3869B0B3-C26C-4A22-9117-C6E016928014}" presName="node" presStyleLbl="node1" presStyleIdx="5" presStyleCnt="9">
        <dgm:presLayoutVars>
          <dgm:bulletEnabled val="1"/>
        </dgm:presLayoutVars>
      </dgm:prSet>
      <dgm:spPr/>
    </dgm:pt>
    <dgm:pt modelId="{57663CE2-3598-4E82-BA9D-797927CC331F}" type="pres">
      <dgm:prSet presAssocID="{797E255E-CDA6-4A5D-89D8-D0A811593FF7}" presName="sibTrans" presStyleCnt="0"/>
      <dgm:spPr/>
    </dgm:pt>
    <dgm:pt modelId="{1186CC94-DC70-4D57-A77D-37EDB4FD06E7}" type="pres">
      <dgm:prSet presAssocID="{8876AE51-7D57-4B62-A5B5-787005D2FA85}" presName="node" presStyleLbl="node1" presStyleIdx="6" presStyleCnt="9">
        <dgm:presLayoutVars>
          <dgm:bulletEnabled val="1"/>
        </dgm:presLayoutVars>
      </dgm:prSet>
      <dgm:spPr/>
    </dgm:pt>
    <dgm:pt modelId="{9A64EB8B-CE9D-46B9-898F-A74A7D3C79C4}" type="pres">
      <dgm:prSet presAssocID="{FED8E5D6-AEE2-4A91-9D8A-792210C27CDF}" presName="sibTrans" presStyleCnt="0"/>
      <dgm:spPr/>
    </dgm:pt>
    <dgm:pt modelId="{8DF07D46-6FCE-4D78-BE30-6F59EF76CF27}" type="pres">
      <dgm:prSet presAssocID="{B5288307-4EB9-4FF3-A2B2-7824DF00D2A8}" presName="node" presStyleLbl="node1" presStyleIdx="7" presStyleCnt="9">
        <dgm:presLayoutVars>
          <dgm:bulletEnabled val="1"/>
        </dgm:presLayoutVars>
      </dgm:prSet>
      <dgm:spPr/>
    </dgm:pt>
    <dgm:pt modelId="{37E690A2-A32D-4DD3-8C44-F357422629CB}" type="pres">
      <dgm:prSet presAssocID="{50B2E2E4-5871-4666-840A-24EBF8275690}" presName="sibTrans" presStyleCnt="0"/>
      <dgm:spPr/>
    </dgm:pt>
    <dgm:pt modelId="{C74EC330-05F3-47AC-A5BF-0DC71ACE6964}" type="pres">
      <dgm:prSet presAssocID="{01DAB278-5C8C-4E71-8FFB-19B6D16E0324}" presName="node" presStyleLbl="node1" presStyleIdx="8" presStyleCnt="9">
        <dgm:presLayoutVars>
          <dgm:bulletEnabled val="1"/>
        </dgm:presLayoutVars>
      </dgm:prSet>
      <dgm:spPr/>
    </dgm:pt>
  </dgm:ptLst>
  <dgm:cxnLst>
    <dgm:cxn modelId="{8B549E16-53E4-4F09-B069-DE0AF86B2EF1}" type="presOf" srcId="{99DDF2FC-920D-4C4D-9879-581E042ED7BA}" destId="{5DBDC61F-9554-4F83-A359-6FE8F2984F77}" srcOrd="0" destOrd="0" presId="urn:microsoft.com/office/officeart/2005/8/layout/default"/>
    <dgm:cxn modelId="{FA051419-CB1B-46A2-ABFC-9DC855266E37}" srcId="{34E93DDE-D099-4CA2-863C-7319E600DBE4}" destId="{3869B0B3-C26C-4A22-9117-C6E016928014}" srcOrd="5" destOrd="0" parTransId="{16D56DCA-7331-4EBD-AA8E-1517B18ED81A}" sibTransId="{797E255E-CDA6-4A5D-89D8-D0A811593FF7}"/>
    <dgm:cxn modelId="{76A3F227-4278-4744-A7F5-E24077987939}" srcId="{34E93DDE-D099-4CA2-863C-7319E600DBE4}" destId="{8876AE51-7D57-4B62-A5B5-787005D2FA85}" srcOrd="6" destOrd="0" parTransId="{35C921C9-8E3C-46C0-86C5-9E55AF898589}" sibTransId="{FED8E5D6-AEE2-4A91-9D8A-792210C27CDF}"/>
    <dgm:cxn modelId="{7FA12739-6119-4CCB-B338-9564E39FC446}" srcId="{34E93DDE-D099-4CA2-863C-7319E600DBE4}" destId="{99DDF2FC-920D-4C4D-9879-581E042ED7BA}" srcOrd="0" destOrd="0" parTransId="{EDBBF7CC-4D1D-4EDD-B9E3-9266AC4669D3}" sibTransId="{E1578FFA-F8D4-48C3-B907-9BA312267A07}"/>
    <dgm:cxn modelId="{6D7FC63B-01A7-45DC-993F-41826F01F379}" type="presOf" srcId="{34E93DDE-D099-4CA2-863C-7319E600DBE4}" destId="{84BBAD3E-47E3-429D-AF91-8056E7C916A7}" srcOrd="0" destOrd="0" presId="urn:microsoft.com/office/officeart/2005/8/layout/default"/>
    <dgm:cxn modelId="{798E3D3F-9658-436A-B40E-8CB84DD3A8B7}" type="presOf" srcId="{B5288307-4EB9-4FF3-A2B2-7824DF00D2A8}" destId="{8DF07D46-6FCE-4D78-BE30-6F59EF76CF27}" srcOrd="0" destOrd="0" presId="urn:microsoft.com/office/officeart/2005/8/layout/default"/>
    <dgm:cxn modelId="{1241F25B-60A6-47AE-9595-97CFF126C48A}" srcId="{34E93DDE-D099-4CA2-863C-7319E600DBE4}" destId="{56328013-0983-4355-B5E7-5999E5FA6DA7}" srcOrd="3" destOrd="0" parTransId="{EFBC9737-8D0D-485E-91AF-CD7CB9B4EA07}" sibTransId="{4070C06F-E2B9-4709-891D-6205897428C2}"/>
    <dgm:cxn modelId="{4930BE42-1468-4BBD-879D-3F43DDD2D45A}" srcId="{34E93DDE-D099-4CA2-863C-7319E600DBE4}" destId="{B5288307-4EB9-4FF3-A2B2-7824DF00D2A8}" srcOrd="7" destOrd="0" parTransId="{CDEF82C4-1838-46B0-8B1F-6DF1AFAD8D16}" sibTransId="{50B2E2E4-5871-4666-840A-24EBF8275690}"/>
    <dgm:cxn modelId="{36546846-059F-46F2-A267-70F9C9FA6196}" type="presOf" srcId="{3869B0B3-C26C-4A22-9117-C6E016928014}" destId="{EFEE37CB-8353-4BE7-B437-3CC87860D94D}" srcOrd="0" destOrd="0" presId="urn:microsoft.com/office/officeart/2005/8/layout/default"/>
    <dgm:cxn modelId="{30641A68-CCE8-470F-A87A-F9E092CDF7C5}" srcId="{34E93DDE-D099-4CA2-863C-7319E600DBE4}" destId="{A6AE4F78-536A-4EFD-8FEF-3AB9BE847C3E}" srcOrd="1" destOrd="0" parTransId="{669210DB-9EBE-4622-A4F2-83CB00A75AF2}" sibTransId="{7B4AB1C7-4341-4327-911B-758C48852598}"/>
    <dgm:cxn modelId="{C861BE4C-C6AD-4C55-9EAA-D6BF276F839E}" srcId="{34E93DDE-D099-4CA2-863C-7319E600DBE4}" destId="{01DAB278-5C8C-4E71-8FFB-19B6D16E0324}" srcOrd="8" destOrd="0" parTransId="{4B09FCB9-E8C7-43C1-A366-115553E54408}" sibTransId="{D1C7220A-C795-4BE4-A429-A7EE38026E9D}"/>
    <dgm:cxn modelId="{3D1A1651-3618-4B95-ADDD-98D68F148B2B}" srcId="{34E93DDE-D099-4CA2-863C-7319E600DBE4}" destId="{E57BB202-9091-4158-8EAE-95A0444981A3}" srcOrd="2" destOrd="0" parTransId="{BACDC0ED-BEA1-4193-957E-98357533EE11}" sibTransId="{7348227B-851A-4A99-BE8D-379BC491C0E5}"/>
    <dgm:cxn modelId="{BB804F71-9F44-4E4A-AD6E-2F797D21AE36}" type="presOf" srcId="{E57BB202-9091-4158-8EAE-95A0444981A3}" destId="{D3EB88B9-0AA2-4E01-A4D0-65EDC49182AA}" srcOrd="0" destOrd="0" presId="urn:microsoft.com/office/officeart/2005/8/layout/default"/>
    <dgm:cxn modelId="{CD70E759-3D15-4C8D-9938-123BD64C3487}" type="presOf" srcId="{8876AE51-7D57-4B62-A5B5-787005D2FA85}" destId="{1186CC94-DC70-4D57-A77D-37EDB4FD06E7}" srcOrd="0" destOrd="0" presId="urn:microsoft.com/office/officeart/2005/8/layout/default"/>
    <dgm:cxn modelId="{2D9D705A-B4E9-4303-99D9-DDD70EDC56F1}" type="presOf" srcId="{A6AE4F78-536A-4EFD-8FEF-3AB9BE847C3E}" destId="{26173910-6CAB-4A25-AC9D-B4857C42D832}" srcOrd="0" destOrd="0" presId="urn:microsoft.com/office/officeart/2005/8/layout/default"/>
    <dgm:cxn modelId="{D0724997-6C8C-4F9C-8E79-36788D89F7C9}" type="presOf" srcId="{01DAB278-5C8C-4E71-8FFB-19B6D16E0324}" destId="{C74EC330-05F3-47AC-A5BF-0DC71ACE6964}" srcOrd="0" destOrd="0" presId="urn:microsoft.com/office/officeart/2005/8/layout/default"/>
    <dgm:cxn modelId="{D964ECAD-E124-43D3-A979-F43A1EDFA96C}" srcId="{34E93DDE-D099-4CA2-863C-7319E600DBE4}" destId="{E1413EAF-C3C0-4A6E-9039-2BB01ED50B55}" srcOrd="4" destOrd="0" parTransId="{C8412A62-C25C-476B-A021-5AA71FFD2AC3}" sibTransId="{31189D48-8CF0-4852-8D46-275C351BC8C3}"/>
    <dgm:cxn modelId="{6BB929B3-2ADD-426E-AD3B-3EF2BB1DAE2C}" type="presOf" srcId="{56328013-0983-4355-B5E7-5999E5FA6DA7}" destId="{3BA32929-EE9C-4E0C-85E5-8B6344E85F5D}" srcOrd="0" destOrd="0" presId="urn:microsoft.com/office/officeart/2005/8/layout/default"/>
    <dgm:cxn modelId="{1D61D9E0-5ACA-4A76-BBA1-5AA1B44E6052}" type="presOf" srcId="{E1413EAF-C3C0-4A6E-9039-2BB01ED50B55}" destId="{EEABEB6C-F727-47C6-9ED2-69321E699B00}" srcOrd="0" destOrd="0" presId="urn:microsoft.com/office/officeart/2005/8/layout/default"/>
    <dgm:cxn modelId="{CF04330F-5486-4138-8BD9-F43787E97ABA}" type="presParOf" srcId="{84BBAD3E-47E3-429D-AF91-8056E7C916A7}" destId="{5DBDC61F-9554-4F83-A359-6FE8F2984F77}" srcOrd="0" destOrd="0" presId="urn:microsoft.com/office/officeart/2005/8/layout/default"/>
    <dgm:cxn modelId="{4CD89232-3CB4-4623-A067-FE4E42B3AE88}" type="presParOf" srcId="{84BBAD3E-47E3-429D-AF91-8056E7C916A7}" destId="{8434AF5F-A31D-4FF4-8F5A-458E6D8F3588}" srcOrd="1" destOrd="0" presId="urn:microsoft.com/office/officeart/2005/8/layout/default"/>
    <dgm:cxn modelId="{11D0F94F-D8C8-4D3D-B472-64AE9816477C}" type="presParOf" srcId="{84BBAD3E-47E3-429D-AF91-8056E7C916A7}" destId="{26173910-6CAB-4A25-AC9D-B4857C42D832}" srcOrd="2" destOrd="0" presId="urn:microsoft.com/office/officeart/2005/8/layout/default"/>
    <dgm:cxn modelId="{EE11546A-C5A8-4DED-9603-C76D1A296339}" type="presParOf" srcId="{84BBAD3E-47E3-429D-AF91-8056E7C916A7}" destId="{F9E7C850-122C-494B-B459-774295305840}" srcOrd="3" destOrd="0" presId="urn:microsoft.com/office/officeart/2005/8/layout/default"/>
    <dgm:cxn modelId="{62EDEA7D-6D72-47FA-B3E4-53EFE2901726}" type="presParOf" srcId="{84BBAD3E-47E3-429D-AF91-8056E7C916A7}" destId="{D3EB88B9-0AA2-4E01-A4D0-65EDC49182AA}" srcOrd="4" destOrd="0" presId="urn:microsoft.com/office/officeart/2005/8/layout/default"/>
    <dgm:cxn modelId="{C0C5F33A-A731-4895-B6FA-82F1A71919A0}" type="presParOf" srcId="{84BBAD3E-47E3-429D-AF91-8056E7C916A7}" destId="{4467A08A-3231-4DFB-B081-541EF5E2182F}" srcOrd="5" destOrd="0" presId="urn:microsoft.com/office/officeart/2005/8/layout/default"/>
    <dgm:cxn modelId="{C6003F4C-77E1-4FBA-8758-E712D16FCDF3}" type="presParOf" srcId="{84BBAD3E-47E3-429D-AF91-8056E7C916A7}" destId="{3BA32929-EE9C-4E0C-85E5-8B6344E85F5D}" srcOrd="6" destOrd="0" presId="urn:microsoft.com/office/officeart/2005/8/layout/default"/>
    <dgm:cxn modelId="{16847C9B-4289-437B-8CE6-41E02F0446DE}" type="presParOf" srcId="{84BBAD3E-47E3-429D-AF91-8056E7C916A7}" destId="{F2A8E036-9CE7-4747-A060-62F0FFDE8BCC}" srcOrd="7" destOrd="0" presId="urn:microsoft.com/office/officeart/2005/8/layout/default"/>
    <dgm:cxn modelId="{93C5063A-98C7-4EEC-A34B-04E64E0D3BEF}" type="presParOf" srcId="{84BBAD3E-47E3-429D-AF91-8056E7C916A7}" destId="{EEABEB6C-F727-47C6-9ED2-69321E699B00}" srcOrd="8" destOrd="0" presId="urn:microsoft.com/office/officeart/2005/8/layout/default"/>
    <dgm:cxn modelId="{9AB05F41-67D1-4C03-839D-08D94AD7CC29}" type="presParOf" srcId="{84BBAD3E-47E3-429D-AF91-8056E7C916A7}" destId="{7740FB65-038F-4D0E-90E1-89CE3209C342}" srcOrd="9" destOrd="0" presId="urn:microsoft.com/office/officeart/2005/8/layout/default"/>
    <dgm:cxn modelId="{0EE71300-590F-4184-9265-4266996BC91C}" type="presParOf" srcId="{84BBAD3E-47E3-429D-AF91-8056E7C916A7}" destId="{EFEE37CB-8353-4BE7-B437-3CC87860D94D}" srcOrd="10" destOrd="0" presId="urn:microsoft.com/office/officeart/2005/8/layout/default"/>
    <dgm:cxn modelId="{0FAF9612-C1C9-466C-B9CC-17A11B27E4FE}" type="presParOf" srcId="{84BBAD3E-47E3-429D-AF91-8056E7C916A7}" destId="{57663CE2-3598-4E82-BA9D-797927CC331F}" srcOrd="11" destOrd="0" presId="urn:microsoft.com/office/officeart/2005/8/layout/default"/>
    <dgm:cxn modelId="{B727CAF4-D681-4050-8C36-28B2F6E9464C}" type="presParOf" srcId="{84BBAD3E-47E3-429D-AF91-8056E7C916A7}" destId="{1186CC94-DC70-4D57-A77D-37EDB4FD06E7}" srcOrd="12" destOrd="0" presId="urn:microsoft.com/office/officeart/2005/8/layout/default"/>
    <dgm:cxn modelId="{C857DDA7-6FF6-4569-A549-58E80F5104B7}" type="presParOf" srcId="{84BBAD3E-47E3-429D-AF91-8056E7C916A7}" destId="{9A64EB8B-CE9D-46B9-898F-A74A7D3C79C4}" srcOrd="13" destOrd="0" presId="urn:microsoft.com/office/officeart/2005/8/layout/default"/>
    <dgm:cxn modelId="{EE9ECECC-F667-4E37-B4C2-8A6B26EFF03F}" type="presParOf" srcId="{84BBAD3E-47E3-429D-AF91-8056E7C916A7}" destId="{8DF07D46-6FCE-4D78-BE30-6F59EF76CF27}" srcOrd="14" destOrd="0" presId="urn:microsoft.com/office/officeart/2005/8/layout/default"/>
    <dgm:cxn modelId="{39B4A5C4-3B57-4CB3-8F42-C7523920FC0F}" type="presParOf" srcId="{84BBAD3E-47E3-429D-AF91-8056E7C916A7}" destId="{37E690A2-A32D-4DD3-8C44-F357422629CB}" srcOrd="15" destOrd="0" presId="urn:microsoft.com/office/officeart/2005/8/layout/default"/>
    <dgm:cxn modelId="{295B89A2-EC66-4900-97BA-9DE3AE9BB59D}" type="presParOf" srcId="{84BBAD3E-47E3-429D-AF91-8056E7C916A7}" destId="{C74EC330-05F3-47AC-A5BF-0DC71ACE69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BEA038-76BE-4D79-8BB1-2CEA3DA7B7A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AE59DF2-9529-4568-9BA0-D8C9F1B80997}">
      <dgm:prSet/>
      <dgm:spPr/>
      <dgm:t>
        <a:bodyPr/>
        <a:lstStyle/>
        <a:p>
          <a:r>
            <a:rPr lang="en-GB" b="0" baseline="0" dirty="0"/>
            <a:t>F# Emphasises Clear, Code to Solve Real-world Problems</a:t>
          </a:r>
        </a:p>
      </dgm:t>
    </dgm:pt>
    <dgm:pt modelId="{4E623336-8DAC-4F14-AA89-0F8E6E6C7225}" type="parTrans" cxnId="{6200A3D2-3D62-4BB3-A8D3-9E572D413AF6}">
      <dgm:prSet/>
      <dgm:spPr/>
      <dgm:t>
        <a:bodyPr/>
        <a:lstStyle/>
        <a:p>
          <a:endParaRPr lang="en-GB"/>
        </a:p>
      </dgm:t>
    </dgm:pt>
    <dgm:pt modelId="{789B9B66-4F59-41E5-A7D9-1B3966BF1714}" type="sibTrans" cxnId="{6200A3D2-3D62-4BB3-A8D3-9E572D413AF6}">
      <dgm:prSet/>
      <dgm:spPr/>
      <dgm:t>
        <a:bodyPr/>
        <a:lstStyle/>
        <a:p>
          <a:endParaRPr lang="en-GB"/>
        </a:p>
      </dgm:t>
    </dgm:pt>
    <dgm:pt modelId="{149B0C85-1675-410C-8034-1060638F0F04}">
      <dgm:prSet/>
      <dgm:spPr/>
      <dgm:t>
        <a:bodyPr/>
        <a:lstStyle/>
        <a:p>
          <a:r>
            <a:rPr lang="en-GB" dirty="0"/>
            <a:t>MVU makes FP relevant to UI</a:t>
          </a:r>
        </a:p>
      </dgm:t>
    </dgm:pt>
    <dgm:pt modelId="{0053E430-2A79-4394-A503-7C2392C74691}" type="parTrans" cxnId="{7F56F262-E4B8-472F-9082-0BD4CFE4DD4D}">
      <dgm:prSet/>
      <dgm:spPr/>
      <dgm:t>
        <a:bodyPr/>
        <a:lstStyle/>
        <a:p>
          <a:endParaRPr lang="en-GB"/>
        </a:p>
      </dgm:t>
    </dgm:pt>
    <dgm:pt modelId="{4190056E-BB93-4C56-8A84-EEA281E37DE8}" type="sibTrans" cxnId="{7F56F262-E4B8-472F-9082-0BD4CFE4DD4D}">
      <dgm:prSet/>
      <dgm:spPr/>
      <dgm:t>
        <a:bodyPr/>
        <a:lstStyle/>
        <a:p>
          <a:endParaRPr lang="en-GB"/>
        </a:p>
      </dgm:t>
    </dgm:pt>
    <dgm:pt modelId="{F68D8EE6-ED3F-45C7-A220-CF0D98DDBCF8}">
      <dgm:prSet/>
      <dgm:spPr/>
      <dgm:t>
        <a:bodyPr/>
        <a:lstStyle/>
        <a:p>
          <a:r>
            <a:rPr lang="en-GB" b="0" dirty="0"/>
            <a:t>R&amp;D opportunities to apply </a:t>
          </a:r>
          <a:r>
            <a:rPr lang="en-GB" b="0" u="sng" dirty="0"/>
            <a:t>incremental immutable data</a:t>
          </a:r>
          <a:r>
            <a:rPr lang="en-GB" b="0" dirty="0"/>
            <a:t> (SAC) for high perf</a:t>
          </a:r>
        </a:p>
      </dgm:t>
    </dgm:pt>
    <dgm:pt modelId="{4AD0C0FB-E7CF-4DDB-A08F-15951F5E2017}" type="parTrans" cxnId="{BA5713C6-92FE-47BD-9AE8-D064A3344872}">
      <dgm:prSet/>
      <dgm:spPr/>
      <dgm:t>
        <a:bodyPr/>
        <a:lstStyle/>
        <a:p>
          <a:endParaRPr lang="en-GB"/>
        </a:p>
      </dgm:t>
    </dgm:pt>
    <dgm:pt modelId="{F791B840-FBE1-404B-AE91-3877415BA303}" type="sibTrans" cxnId="{BA5713C6-92FE-47BD-9AE8-D064A3344872}">
      <dgm:prSet/>
      <dgm:spPr/>
      <dgm:t>
        <a:bodyPr/>
        <a:lstStyle/>
        <a:p>
          <a:endParaRPr lang="en-GB"/>
        </a:p>
      </dgm:t>
    </dgm:pt>
    <dgm:pt modelId="{1EC90C55-1DBF-4404-B2C9-EBD6EBB8C5AA}">
      <dgm:prSet/>
      <dgm:spPr/>
      <dgm:t>
        <a:bodyPr/>
        <a:lstStyle/>
        <a:p>
          <a:r>
            <a:rPr lang="en-GB" dirty="0"/>
            <a:t>Fabulous brings this to cross-platform apps</a:t>
          </a:r>
        </a:p>
      </dgm:t>
    </dgm:pt>
    <dgm:pt modelId="{83941CAF-FB5B-4BF1-AD4A-B062FB9720AF}" type="parTrans" cxnId="{2C6BF97F-D66A-4D2D-8690-5A1462A48EFB}">
      <dgm:prSet/>
      <dgm:spPr/>
      <dgm:t>
        <a:bodyPr/>
        <a:lstStyle/>
        <a:p>
          <a:endParaRPr lang="en-GB"/>
        </a:p>
      </dgm:t>
    </dgm:pt>
    <dgm:pt modelId="{8A968389-F4D4-411E-8EA8-BA7696541657}" type="sibTrans" cxnId="{2C6BF97F-D66A-4D2D-8690-5A1462A48EFB}">
      <dgm:prSet/>
      <dgm:spPr/>
      <dgm:t>
        <a:bodyPr/>
        <a:lstStyle/>
        <a:p>
          <a:endParaRPr lang="en-GB"/>
        </a:p>
      </dgm:t>
    </dgm:pt>
    <dgm:pt modelId="{5EA493AD-CE33-4DDC-A650-B62719A9ECE7}" type="pres">
      <dgm:prSet presAssocID="{90BEA038-76BE-4D79-8BB1-2CEA3DA7B7A6}" presName="diagram" presStyleCnt="0">
        <dgm:presLayoutVars>
          <dgm:dir/>
          <dgm:resizeHandles val="exact"/>
        </dgm:presLayoutVars>
      </dgm:prSet>
      <dgm:spPr/>
    </dgm:pt>
    <dgm:pt modelId="{A3B33A26-3BE4-4500-B6B0-E27470C07D20}" type="pres">
      <dgm:prSet presAssocID="{DAE59DF2-9529-4568-9BA0-D8C9F1B80997}" presName="node" presStyleLbl="node1" presStyleIdx="0" presStyleCnt="4">
        <dgm:presLayoutVars>
          <dgm:bulletEnabled val="1"/>
        </dgm:presLayoutVars>
      </dgm:prSet>
      <dgm:spPr/>
    </dgm:pt>
    <dgm:pt modelId="{34396A67-2B68-466D-8609-98BD79E93E29}" type="pres">
      <dgm:prSet presAssocID="{789B9B66-4F59-41E5-A7D9-1B3966BF1714}" presName="sibTrans" presStyleCnt="0"/>
      <dgm:spPr/>
    </dgm:pt>
    <dgm:pt modelId="{B5CB0069-9FC4-4784-AD4B-9F0DD281D438}" type="pres">
      <dgm:prSet presAssocID="{149B0C85-1675-410C-8034-1060638F0F04}" presName="node" presStyleLbl="node1" presStyleIdx="1" presStyleCnt="4">
        <dgm:presLayoutVars>
          <dgm:bulletEnabled val="1"/>
        </dgm:presLayoutVars>
      </dgm:prSet>
      <dgm:spPr/>
    </dgm:pt>
    <dgm:pt modelId="{6B8980A8-22E7-4D78-8710-BF8FD8A7C222}" type="pres">
      <dgm:prSet presAssocID="{4190056E-BB93-4C56-8A84-EEA281E37DE8}" presName="sibTrans" presStyleCnt="0"/>
      <dgm:spPr/>
    </dgm:pt>
    <dgm:pt modelId="{6D51E91B-4374-49CC-8222-BEC9B93A1E93}" type="pres">
      <dgm:prSet presAssocID="{1EC90C55-1DBF-4404-B2C9-EBD6EBB8C5AA}" presName="node" presStyleLbl="node1" presStyleIdx="2" presStyleCnt="4">
        <dgm:presLayoutVars>
          <dgm:bulletEnabled val="1"/>
        </dgm:presLayoutVars>
      </dgm:prSet>
      <dgm:spPr/>
    </dgm:pt>
    <dgm:pt modelId="{D10B651F-7AC6-4B85-9966-A2645ED00598}" type="pres">
      <dgm:prSet presAssocID="{8A968389-F4D4-411E-8EA8-BA7696541657}" presName="sibTrans" presStyleCnt="0"/>
      <dgm:spPr/>
    </dgm:pt>
    <dgm:pt modelId="{1E31E542-E5C5-4DEB-AC70-234D0E2F3D62}" type="pres">
      <dgm:prSet presAssocID="{F68D8EE6-ED3F-45C7-A220-CF0D98DD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A7256925-7B00-44B7-8A02-406D55655713}" type="presOf" srcId="{90BEA038-76BE-4D79-8BB1-2CEA3DA7B7A6}" destId="{5EA493AD-CE33-4DDC-A650-B62719A9ECE7}" srcOrd="0" destOrd="0" presId="urn:microsoft.com/office/officeart/2005/8/layout/default"/>
    <dgm:cxn modelId="{FD50E42F-AAE2-4778-A0D2-09B2BDF0C32B}" type="presOf" srcId="{149B0C85-1675-410C-8034-1060638F0F04}" destId="{B5CB0069-9FC4-4784-AD4B-9F0DD281D438}" srcOrd="0" destOrd="0" presId="urn:microsoft.com/office/officeart/2005/8/layout/default"/>
    <dgm:cxn modelId="{7F56F262-E4B8-472F-9082-0BD4CFE4DD4D}" srcId="{90BEA038-76BE-4D79-8BB1-2CEA3DA7B7A6}" destId="{149B0C85-1675-410C-8034-1060638F0F04}" srcOrd="1" destOrd="0" parTransId="{0053E430-2A79-4394-A503-7C2392C74691}" sibTransId="{4190056E-BB93-4C56-8A84-EEA281E37DE8}"/>
    <dgm:cxn modelId="{CA3D5B78-ED15-4E6B-B459-6232B36B52CF}" type="presOf" srcId="{DAE59DF2-9529-4568-9BA0-D8C9F1B80997}" destId="{A3B33A26-3BE4-4500-B6B0-E27470C07D20}" srcOrd="0" destOrd="0" presId="urn:microsoft.com/office/officeart/2005/8/layout/default"/>
    <dgm:cxn modelId="{2C6BF97F-D66A-4D2D-8690-5A1462A48EFB}" srcId="{90BEA038-76BE-4D79-8BB1-2CEA3DA7B7A6}" destId="{1EC90C55-1DBF-4404-B2C9-EBD6EBB8C5AA}" srcOrd="2" destOrd="0" parTransId="{83941CAF-FB5B-4BF1-AD4A-B062FB9720AF}" sibTransId="{8A968389-F4D4-411E-8EA8-BA7696541657}"/>
    <dgm:cxn modelId="{7D79988F-5FD6-4167-A0E5-2D3EAF3EF2E5}" type="presOf" srcId="{1EC90C55-1DBF-4404-B2C9-EBD6EBB8C5AA}" destId="{6D51E91B-4374-49CC-8222-BEC9B93A1E93}" srcOrd="0" destOrd="0" presId="urn:microsoft.com/office/officeart/2005/8/layout/default"/>
    <dgm:cxn modelId="{BA5713C6-92FE-47BD-9AE8-D064A3344872}" srcId="{90BEA038-76BE-4D79-8BB1-2CEA3DA7B7A6}" destId="{F68D8EE6-ED3F-45C7-A220-CF0D98DDBCF8}" srcOrd="3" destOrd="0" parTransId="{4AD0C0FB-E7CF-4DDB-A08F-15951F5E2017}" sibTransId="{F791B840-FBE1-404B-AE91-3877415BA303}"/>
    <dgm:cxn modelId="{BB3185D1-8ABD-43C8-8D72-DF5F2D08A441}" type="presOf" srcId="{F68D8EE6-ED3F-45C7-A220-CF0D98DDBCF8}" destId="{1E31E542-E5C5-4DEB-AC70-234D0E2F3D62}" srcOrd="0" destOrd="0" presId="urn:microsoft.com/office/officeart/2005/8/layout/default"/>
    <dgm:cxn modelId="{6200A3D2-3D62-4BB3-A8D3-9E572D413AF6}" srcId="{90BEA038-76BE-4D79-8BB1-2CEA3DA7B7A6}" destId="{DAE59DF2-9529-4568-9BA0-D8C9F1B80997}" srcOrd="0" destOrd="0" parTransId="{4E623336-8DAC-4F14-AA89-0F8E6E6C7225}" sibTransId="{789B9B66-4F59-41E5-A7D9-1B3966BF1714}"/>
    <dgm:cxn modelId="{E9A4140F-6A9A-4FF1-8B1E-408A0E30DC11}" type="presParOf" srcId="{5EA493AD-CE33-4DDC-A650-B62719A9ECE7}" destId="{A3B33A26-3BE4-4500-B6B0-E27470C07D20}" srcOrd="0" destOrd="0" presId="urn:microsoft.com/office/officeart/2005/8/layout/default"/>
    <dgm:cxn modelId="{E8F5D423-1087-4C57-9538-CB0E7783CC30}" type="presParOf" srcId="{5EA493AD-CE33-4DDC-A650-B62719A9ECE7}" destId="{34396A67-2B68-466D-8609-98BD79E93E29}" srcOrd="1" destOrd="0" presId="urn:microsoft.com/office/officeart/2005/8/layout/default"/>
    <dgm:cxn modelId="{0B59B6BD-9D30-404C-9C87-924357F75BE2}" type="presParOf" srcId="{5EA493AD-CE33-4DDC-A650-B62719A9ECE7}" destId="{B5CB0069-9FC4-4784-AD4B-9F0DD281D438}" srcOrd="2" destOrd="0" presId="urn:microsoft.com/office/officeart/2005/8/layout/default"/>
    <dgm:cxn modelId="{E755C079-F544-49EF-9870-7FF940AD7EA9}" type="presParOf" srcId="{5EA493AD-CE33-4DDC-A650-B62719A9ECE7}" destId="{6B8980A8-22E7-4D78-8710-BF8FD8A7C222}" srcOrd="3" destOrd="0" presId="urn:microsoft.com/office/officeart/2005/8/layout/default"/>
    <dgm:cxn modelId="{8CEFC756-459F-489C-AA51-136BAABCA335}" type="presParOf" srcId="{5EA493AD-CE33-4DDC-A650-B62719A9ECE7}" destId="{6D51E91B-4374-49CC-8222-BEC9B93A1E93}" srcOrd="4" destOrd="0" presId="urn:microsoft.com/office/officeart/2005/8/layout/default"/>
    <dgm:cxn modelId="{855C2135-F2D9-418B-A184-424D529712FF}" type="presParOf" srcId="{5EA493AD-CE33-4DDC-A650-B62719A9ECE7}" destId="{D10B651F-7AC6-4B85-9966-A2645ED00598}" srcOrd="5" destOrd="0" presId="urn:microsoft.com/office/officeart/2005/8/layout/default"/>
    <dgm:cxn modelId="{6094BC63-51AC-4070-9C94-939CAA8E15E0}" type="presParOf" srcId="{5EA493AD-CE33-4DDC-A650-B62719A9ECE7}" destId="{1E31E542-E5C5-4DEB-AC70-234D0E2F3D6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DC61F-9554-4F83-A359-6FE8F2984F77}">
      <dsp:nvSpPr>
        <dsp:cNvPr id="0" name=""/>
        <dsp:cNvSpPr/>
      </dsp:nvSpPr>
      <dsp:spPr>
        <a:xfrm>
          <a:off x="565611" y="216"/>
          <a:ext cx="2833037" cy="16998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is open, cross-platform, neutral, independent</a:t>
          </a:r>
        </a:p>
      </dsp:txBody>
      <dsp:txXfrm>
        <a:off x="565611" y="216"/>
        <a:ext cx="2833037" cy="1699822"/>
      </dsp:txXfrm>
    </dsp:sp>
    <dsp:sp modelId="{26173910-6CAB-4A25-AC9D-B4857C42D832}">
      <dsp:nvSpPr>
        <dsp:cNvPr id="0" name=""/>
        <dsp:cNvSpPr/>
      </dsp:nvSpPr>
      <dsp:spPr>
        <a:xfrm>
          <a:off x="3681953" y="216"/>
          <a:ext cx="2833037" cy="1699822"/>
        </a:xfrm>
        <a:prstGeom prst="rect">
          <a:avLst/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3681953" y="216"/>
        <a:ext cx="2833037" cy="1699822"/>
      </dsp:txXfrm>
    </dsp:sp>
    <dsp:sp modelId="{D3EB88B9-0AA2-4E01-A4D0-65EDC49182AA}">
      <dsp:nvSpPr>
        <dsp:cNvPr id="0" name=""/>
        <dsp:cNvSpPr/>
      </dsp:nvSpPr>
      <dsp:spPr>
        <a:xfrm>
          <a:off x="6798295" y="216"/>
          <a:ext cx="2833037" cy="1699822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community is self-empowered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fsharp.org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6798295" y="216"/>
        <a:ext cx="2833037" cy="1699822"/>
      </dsp:txXfrm>
    </dsp:sp>
    <dsp:sp modelId="{3BA32929-EE9C-4E0C-85E5-8B6344E85F5D}">
      <dsp:nvSpPr>
        <dsp:cNvPr id="0" name=""/>
        <dsp:cNvSpPr/>
      </dsp:nvSpPr>
      <dsp:spPr>
        <a:xfrm>
          <a:off x="565611" y="1983343"/>
          <a:ext cx="2833037" cy="1699822"/>
        </a:xfrm>
        <a:prstGeom prst="rect">
          <a:avLst/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Xamarin tools for Android, iOS, macOS etc.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565611" y="1983343"/>
        <a:ext cx="2833037" cy="1699822"/>
      </dsp:txXfrm>
    </dsp:sp>
    <dsp:sp modelId="{EEABEB6C-F727-47C6-9ED2-69321E699B00}">
      <dsp:nvSpPr>
        <dsp:cNvPr id="0" name=""/>
        <dsp:cNvSpPr/>
      </dsp:nvSpPr>
      <dsp:spPr>
        <a:xfrm>
          <a:off x="3681953" y="1983343"/>
          <a:ext cx="2833037" cy="1699822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dirty="0" err="1">
              <a:latin typeface="Tw Cen MT" panose="020B0602020104020603" pitchFamily="34" charset="0"/>
            </a:rPr>
            <a:t>VSCode</a:t>
          </a:r>
          <a:r>
            <a:rPr lang="en-GB" sz="2700" b="0" kern="1200" dirty="0">
              <a:latin typeface="Tw Cen MT" panose="020B0602020104020603" pitchFamily="34" charset="0"/>
            </a:rPr>
            <a:t>, VS for Windows, Mac</a:t>
          </a:r>
        </a:p>
      </dsp:txBody>
      <dsp:txXfrm>
        <a:off x="3681953" y="1983343"/>
        <a:ext cx="2833037" cy="1699822"/>
      </dsp:txXfrm>
    </dsp:sp>
    <dsp:sp modelId="{EFEE37CB-8353-4BE7-B437-3CC87860D94D}">
      <dsp:nvSpPr>
        <dsp:cNvPr id="0" name=""/>
        <dsp:cNvSpPr/>
      </dsp:nvSpPr>
      <dsp:spPr>
        <a:xfrm>
          <a:off x="6798295" y="1983343"/>
          <a:ext cx="2833037" cy="1699822"/>
        </a:xfrm>
        <a:prstGeom prst="rect">
          <a:avLst/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.NET Core for Linux/OSX</a:t>
          </a:r>
        </a:p>
      </dsp:txBody>
      <dsp:txXfrm>
        <a:off x="6798295" y="1983343"/>
        <a:ext cx="2833037" cy="1699822"/>
      </dsp:txXfrm>
    </dsp:sp>
    <dsp:sp modelId="{1186CC94-DC70-4D57-A77D-37EDB4FD06E7}">
      <dsp:nvSpPr>
        <dsp:cNvPr id="0" name=""/>
        <dsp:cNvSpPr/>
      </dsp:nvSpPr>
      <dsp:spPr>
        <a:xfrm>
          <a:off x="565611" y="3966469"/>
          <a:ext cx="2833037" cy="1699822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Compiler Service powers other tools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565611" y="3966469"/>
        <a:ext cx="2833037" cy="1699822"/>
      </dsp:txXfrm>
    </dsp:sp>
    <dsp:sp modelId="{8DF07D46-6FCE-4D78-BE30-6F59EF76CF27}">
      <dsp:nvSpPr>
        <dsp:cNvPr id="0" name=""/>
        <dsp:cNvSpPr/>
      </dsp:nvSpPr>
      <dsp:spPr>
        <a:xfrm>
          <a:off x="3681953" y="3966469"/>
          <a:ext cx="2833037" cy="1699822"/>
        </a:xfrm>
        <a:prstGeom prst="rect">
          <a:avLst/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Fable for F#-to-</a:t>
          </a:r>
          <a:r>
            <a:rPr lang="en-GB" sz="2700" b="0" kern="1200" baseline="0" dirty="0" err="1">
              <a:latin typeface="Tw Cen MT" panose="020B0602020104020603" pitchFamily="34" charset="0"/>
            </a:rPr>
            <a:t>Javascript</a:t>
          </a:r>
          <a:endParaRPr lang="en-GB" sz="2700" b="0" kern="1200" baseline="0" dirty="0">
            <a:latin typeface="Tw Cen MT" panose="020B0602020104020603" pitchFamily="34" charset="0"/>
          </a:endParaRP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SAFE for F# </a:t>
          </a:r>
          <a:r>
            <a:rPr lang="en-GB" sz="2700" b="0" kern="1200" baseline="0" dirty="0" err="1">
              <a:latin typeface="Tw Cen MT" panose="020B0602020104020603" pitchFamily="34" charset="0"/>
            </a:rPr>
            <a:t>fullstack</a:t>
          </a:r>
          <a:endParaRPr lang="en-GB" sz="2700" b="0" kern="1200" baseline="0" dirty="0">
            <a:latin typeface="Tw Cen MT" panose="020B0602020104020603" pitchFamily="34" charset="0"/>
          </a:endParaRPr>
        </a:p>
      </dsp:txBody>
      <dsp:txXfrm>
        <a:off x="3681953" y="3966469"/>
        <a:ext cx="2833037" cy="1699822"/>
      </dsp:txXfrm>
    </dsp:sp>
    <dsp:sp modelId="{C74EC330-05F3-47AC-A5BF-0DC71ACE6964}">
      <dsp:nvSpPr>
        <dsp:cNvPr id="0" name=""/>
        <dsp:cNvSpPr/>
      </dsp:nvSpPr>
      <dsp:spPr>
        <a:xfrm>
          <a:off x="6798295" y="3966469"/>
          <a:ext cx="2833037" cy="1699822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4.6 now complete!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6798295" y="3966469"/>
        <a:ext cx="2833037" cy="169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33A26-3BE4-4500-B6B0-E27470C07D20}">
      <dsp:nvSpPr>
        <dsp:cNvPr id="0" name=""/>
        <dsp:cNvSpPr/>
      </dsp:nvSpPr>
      <dsp:spPr>
        <a:xfrm>
          <a:off x="1586637" y="2548"/>
          <a:ext cx="4087140" cy="2452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baseline="0" dirty="0"/>
            <a:t>F# Emphasises Clear, Code to Solve Real-world Problems</a:t>
          </a:r>
        </a:p>
      </dsp:txBody>
      <dsp:txXfrm>
        <a:off x="1586637" y="2548"/>
        <a:ext cx="4087140" cy="2452284"/>
      </dsp:txXfrm>
    </dsp:sp>
    <dsp:sp modelId="{B5CB0069-9FC4-4784-AD4B-9F0DD281D438}">
      <dsp:nvSpPr>
        <dsp:cNvPr id="0" name=""/>
        <dsp:cNvSpPr/>
      </dsp:nvSpPr>
      <dsp:spPr>
        <a:xfrm>
          <a:off x="6082491" y="2548"/>
          <a:ext cx="4087140" cy="2452284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MVU makes FP relevant to UI</a:t>
          </a:r>
        </a:p>
      </dsp:txBody>
      <dsp:txXfrm>
        <a:off x="6082491" y="2548"/>
        <a:ext cx="4087140" cy="2452284"/>
      </dsp:txXfrm>
    </dsp:sp>
    <dsp:sp modelId="{6D51E91B-4374-49CC-8222-BEC9B93A1E93}">
      <dsp:nvSpPr>
        <dsp:cNvPr id="0" name=""/>
        <dsp:cNvSpPr/>
      </dsp:nvSpPr>
      <dsp:spPr>
        <a:xfrm>
          <a:off x="1586637" y="2863546"/>
          <a:ext cx="4087140" cy="2452284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Fabulous brings this to cross-platform apps</a:t>
          </a:r>
        </a:p>
      </dsp:txBody>
      <dsp:txXfrm>
        <a:off x="1586637" y="2863546"/>
        <a:ext cx="4087140" cy="2452284"/>
      </dsp:txXfrm>
    </dsp:sp>
    <dsp:sp modelId="{1E31E542-E5C5-4DEB-AC70-234D0E2F3D62}">
      <dsp:nvSpPr>
        <dsp:cNvPr id="0" name=""/>
        <dsp:cNvSpPr/>
      </dsp:nvSpPr>
      <dsp:spPr>
        <a:xfrm>
          <a:off x="6082491" y="2863546"/>
          <a:ext cx="4087140" cy="2452284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/>
            <a:t>R&amp;D opportunities to apply </a:t>
          </a:r>
          <a:r>
            <a:rPr lang="en-GB" sz="3600" b="0" u="sng" kern="1200" dirty="0"/>
            <a:t>incremental immutable data</a:t>
          </a:r>
          <a:r>
            <a:rPr lang="en-GB" sz="3600" b="0" kern="1200" dirty="0"/>
            <a:t> (SAC) for high perf</a:t>
          </a:r>
        </a:p>
      </dsp:txBody>
      <dsp:txXfrm>
        <a:off x="6082491" y="2863546"/>
        <a:ext cx="4087140" cy="245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21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64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7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43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42862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082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2387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47811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9913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21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58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072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1822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5865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75446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83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sharp/fslang-suggestions" TargetMode="External"/><Relationship Id="rId2" Type="http://schemas.openxmlformats.org/officeDocument/2006/relationships/hyperlink" Target="http://github.com/fsharp/fslang-design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0" TargetMode="Externa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1" TargetMode="Externa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ionide.io/" TargetMode="Externa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" TargetMode="Externa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Wm2h0cbvsw8?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m2h0cbvsw8?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12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</a:t>
            </a:r>
            <a:br>
              <a:rPr lang="en-GB" dirty="0"/>
            </a:br>
            <a:r>
              <a:rPr lang="en-GB" dirty="0"/>
              <a:t>=</a:t>
            </a:r>
            <a:br>
              <a:rPr lang="en-GB" dirty="0"/>
            </a:br>
            <a:r>
              <a:rPr lang="en-GB" dirty="0"/>
              <a:t>F# Functional FOR YOUR APP</a:t>
            </a:r>
            <a:endParaRPr lang="en-GB" sz="24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Don Syme, Microsoft Researcher, F# Contributor</a:t>
            </a:r>
          </a:p>
          <a:p>
            <a:endParaRPr lang="en-GB" sz="2400" dirty="0"/>
          </a:p>
          <a:p>
            <a:r>
              <a:rPr lang="en-GB" sz="2400" dirty="0"/>
              <a:t>+ assistance from Mark </a:t>
            </a:r>
            <a:r>
              <a:rPr lang="en-GB" sz="2400" dirty="0" err="1"/>
              <a:t>Allibone</a:t>
            </a:r>
            <a:r>
              <a:rPr lang="en-GB" sz="2400" dirty="0"/>
              <a:t>, Jim Bennett, Jason Imison, Miguel de Icaza, Phillip Carter, Fabulous Community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3656386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The F# Language Design Process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2"/>
              </a:rPr>
              <a:t>github.com/fsharp/fslang-design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3"/>
              </a:rPr>
              <a:t>github.com/fsharp/fslang-suggestions</a:t>
            </a:r>
            <a:r>
              <a:rPr lang="en-GB" sz="4000" dirty="0">
                <a:latin typeface="Segoe UI Light" panose="020B0502040204020203" pitchFamily="34" charset="0"/>
              </a:rPr>
              <a:t> </a:t>
            </a:r>
            <a:br>
              <a:rPr lang="en-GB" sz="40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431983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4.0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True shift to cross-platform open engineering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Long laundry list of language items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Normalized core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Type providers more powerful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Better debugging, tooling, performance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~20% compiler perf improvement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7655A-33BF-4555-BF8E-CB8D70F89BDF}"/>
              </a:ext>
            </a:extLst>
          </p:cNvPr>
          <p:cNvSpPr/>
          <p:nvPr/>
        </p:nvSpPr>
        <p:spPr>
          <a:xfrm>
            <a:off x="1706760" y="6139980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0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5152180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4.1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Optional large scope cycles more on this later)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Result&lt;</a:t>
            </a:r>
            <a:r>
              <a:rPr lang="en-GB" sz="3200" dirty="0" err="1">
                <a:latin typeface="Segoe UI Light" panose="020B0502040204020203" pitchFamily="34" charset="0"/>
              </a:rPr>
              <a:t>T,Error</a:t>
            </a:r>
            <a:r>
              <a:rPr lang="en-GB" sz="3200" dirty="0">
                <a:latin typeface="Segoe UI Light" panose="020B0502040204020203" pitchFamily="34" charset="0"/>
              </a:rPr>
              <a:t>&gt; in standard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tuples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records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unions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822585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4.5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Span&lt;T&gt; high perf type-safe non-allocating code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async debugging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379387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4.6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Anonymous records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1149927"/>
            <a:ext cx="11176000" cy="1994392"/>
          </a:xfrm>
        </p:spPr>
        <p:txBody>
          <a:bodyPr/>
          <a:lstStyle/>
          <a:p>
            <a:r>
              <a:rPr lang="en-GB" sz="4800" dirty="0" err="1">
                <a:latin typeface="Segoe UI Light" panose="020B0502040204020203" pitchFamily="34" charset="0"/>
              </a:rPr>
              <a:t>VSCode</a:t>
            </a:r>
            <a:r>
              <a:rPr lang="en-GB" sz="4800" dirty="0">
                <a:latin typeface="Segoe UI Light" panose="020B0502040204020203" pitchFamily="34" charset="0"/>
              </a:rPr>
              <a:t> + </a:t>
            </a:r>
            <a:r>
              <a:rPr lang="en-GB" sz="4800" dirty="0" err="1">
                <a:latin typeface="Segoe UI Light" panose="020B0502040204020203" pitchFamily="34" charset="0"/>
              </a:rPr>
              <a:t>Ionide</a:t>
            </a:r>
            <a:r>
              <a:rPr lang="en-GB" sz="4800" dirty="0">
                <a:latin typeface="Segoe UI Light" panose="020B0502040204020203" pitchFamily="34" charset="0"/>
              </a:rPr>
              <a:t> = </a:t>
            </a: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</a:rPr>
              <a:t>Cross-Platform F# Editing Love</a:t>
            </a: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26D63EE-91D5-475C-BACF-C556A8A1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16" y="3231448"/>
            <a:ext cx="710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4875181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F# and .NET Core (Linux, OSX, Windows)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Segoe UI Light" panose="020B0502040204020203" pitchFamily="34" charset="0"/>
                <a:hlinkClick r:id="rId2"/>
              </a:rPr>
              <a:t>docs.microsoft.com/dotnet/core/</a:t>
            </a:r>
            <a:r>
              <a:rPr lang="en-GB" sz="3200" dirty="0">
                <a:latin typeface="Segoe UI Light" panose="020B0502040204020203" pitchFamily="34" charset="0"/>
              </a:rPr>
              <a:t> 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EFC4-4C5A-41CE-83AD-FD8E693A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Online Media 3" title="We're Gonna Build a Framework">
            <a:hlinkClick r:id="" action="ppaction://media"/>
            <a:extLst>
              <a:ext uri="{FF2B5EF4-FFF2-40B4-BE49-F238E27FC236}">
                <a16:creationId xmlns:a16="http://schemas.microsoft.com/office/drawing/2014/main" id="{01BB8C98-BA42-4696-BE9B-704C597C5A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4425" y="996950"/>
            <a:ext cx="743426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78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Initially F# embraced </a:t>
            </a:r>
            <a:r>
              <a:rPr lang="en-GB" u="sng" dirty="0"/>
              <a:t>functional-first programming</a:t>
            </a:r>
            <a:r>
              <a:rPr lang="en-GB" dirty="0"/>
              <a:t> but lacked opinion on </a:t>
            </a:r>
            <a:r>
              <a:rPr lang="en-GB" u="sng" dirty="0"/>
              <a:t>functional-first app development</a:t>
            </a:r>
            <a:r>
              <a:rPr lang="en-GB" dirty="0"/>
              <a:t>   </a:t>
            </a:r>
          </a:p>
          <a:p>
            <a:endParaRPr lang="en-GB" sz="1400" dirty="0"/>
          </a:p>
          <a:p>
            <a:r>
              <a:rPr lang="en-GB" dirty="0"/>
              <a:t>Fable solves this for </a:t>
            </a:r>
            <a:r>
              <a:rPr lang="en-GB" b="1" dirty="0"/>
              <a:t>Web</a:t>
            </a:r>
          </a:p>
          <a:p>
            <a:endParaRPr lang="en-GB" sz="1800" dirty="0"/>
          </a:p>
          <a:p>
            <a:r>
              <a:rPr lang="en-GB" dirty="0"/>
              <a:t>But F# </a:t>
            </a:r>
            <a:r>
              <a:rPr lang="en-GB" dirty="0" err="1"/>
              <a:t>devs</a:t>
            </a:r>
            <a:r>
              <a:rPr lang="en-GB" dirty="0"/>
              <a:t> also need to be able to make </a:t>
            </a:r>
            <a:r>
              <a:rPr lang="en-GB" b="1" dirty="0"/>
              <a:t>Mobile and Desktop Apps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01994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9FF-A822-4AE7-B241-65857E7C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" y="136347"/>
            <a:ext cx="11518202" cy="719072"/>
          </a:xfrm>
        </p:spPr>
        <p:txBody>
          <a:bodyPr>
            <a:normAutofit fontScale="90000"/>
          </a:bodyPr>
          <a:lstStyle/>
          <a:p>
            <a:r>
              <a:rPr lang="en-GB" dirty="0"/>
              <a:t>Situation: The world of UI is developing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1094AF0-FFBF-4A2F-8D9C-F47D73B36979}"/>
              </a:ext>
            </a:extLst>
          </p:cNvPr>
          <p:cNvSpPr/>
          <p:nvPr/>
        </p:nvSpPr>
        <p:spPr>
          <a:xfrm>
            <a:off x="1447308" y="1130489"/>
            <a:ext cx="4526771" cy="1938992"/>
          </a:xfrm>
          <a:prstGeom prst="wedgeRectCallout">
            <a:avLst>
              <a:gd name="adj1" fmla="val -4310"/>
              <a:gd name="adj2" fmla="val 16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OO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mutable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chemeClr val="bg1"/>
                </a:solidFill>
              </a:rPr>
              <a:t>static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chemeClr val="bg1"/>
                </a:solidFill>
              </a:rPr>
              <a:t>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markup</a:t>
            </a:r>
            <a:r>
              <a:rPr lang="en-GB" sz="2400" dirty="0">
                <a:solidFill>
                  <a:schemeClr val="bg1"/>
                </a:solidFill>
              </a:rPr>
              <a:t>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designer tooling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026E5-4193-4FF9-B377-E31B28F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86" y="3196400"/>
            <a:ext cx="1386488" cy="1100614"/>
          </a:xfrm>
          <a:prstGeom prst="rect">
            <a:avLst/>
          </a:prstGeom>
        </p:spPr>
      </p:pic>
      <p:pic>
        <p:nvPicPr>
          <p:cNvPr id="1026" name="Picture 2" descr="Image result for flutter logo">
            <a:extLst>
              <a:ext uri="{FF2B5EF4-FFF2-40B4-BE49-F238E27FC236}">
                <a16:creationId xmlns:a16="http://schemas.microsoft.com/office/drawing/2014/main" id="{E0B99DB0-5F7B-4C8B-B498-220E762B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27" y="3041815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act logo">
            <a:extLst>
              <a:ext uri="{FF2B5EF4-FFF2-40B4-BE49-F238E27FC236}">
                <a16:creationId xmlns:a16="http://schemas.microsoft.com/office/drawing/2014/main" id="{6396C57B-ED08-4D05-B572-2785ADAD3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9564422" y="5875458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ble logo f#">
            <a:extLst>
              <a:ext uri="{FF2B5EF4-FFF2-40B4-BE49-F238E27FC236}">
                <a16:creationId xmlns:a16="http://schemas.microsoft.com/office/drawing/2014/main" id="{4109D335-6D69-4CA3-821F-D7A52AD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11" y="4572084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m logo">
            <a:extLst>
              <a:ext uri="{FF2B5EF4-FFF2-40B4-BE49-F238E27FC236}">
                <a16:creationId xmlns:a16="http://schemas.microsoft.com/office/drawing/2014/main" id="{40D1F0C5-2055-484A-BD48-8637C8D5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19" y="4875402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pf logo">
            <a:extLst>
              <a:ext uri="{FF2B5EF4-FFF2-40B4-BE49-F238E27FC236}">
                <a16:creationId xmlns:a16="http://schemas.microsoft.com/office/drawing/2014/main" id="{F53E7041-DEF6-49D9-9E9E-C05CE262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7" y="33838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wp logo">
            <a:extLst>
              <a:ext uri="{FF2B5EF4-FFF2-40B4-BE49-F238E27FC236}">
                <a16:creationId xmlns:a16="http://schemas.microsoft.com/office/drawing/2014/main" id="{5261B12A-2D65-450C-9448-7A3BF555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14" y="5377404"/>
            <a:ext cx="1048414" cy="10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tk logo">
            <a:extLst>
              <a:ext uri="{FF2B5EF4-FFF2-40B4-BE49-F238E27FC236}">
                <a16:creationId xmlns:a16="http://schemas.microsoft.com/office/drawing/2014/main" id="{D89A589B-83F3-4F8B-B91C-A09D35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3" y="5027694"/>
            <a:ext cx="11620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AEFAE-9B5A-4B39-AC50-7CD9E3C90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501" y="5255001"/>
            <a:ext cx="1162050" cy="817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966D3F-3C90-4A04-9EA0-B63FD8267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537" y="3134123"/>
            <a:ext cx="1219200" cy="824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1FD0D-2BD2-4CA6-BA81-2474229B86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5287" y="3159571"/>
            <a:ext cx="1517777" cy="1023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A45B6-9EFA-4F7E-815E-729D738849F6}"/>
              </a:ext>
            </a:extLst>
          </p:cNvPr>
          <p:cNvSpPr txBox="1"/>
          <p:nvPr/>
        </p:nvSpPr>
        <p:spPr>
          <a:xfrm>
            <a:off x="1588445" y="3993597"/>
            <a:ext cx="2596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MVVM</a:t>
            </a:r>
          </a:p>
          <a:p>
            <a:pPr algn="ctr"/>
            <a:r>
              <a:rPr lang="en-GB" sz="1400" dirty="0"/>
              <a:t>(model-view-</a:t>
            </a:r>
            <a:r>
              <a:rPr lang="en-GB" sz="1400" dirty="0" err="1"/>
              <a:t>viewmodel</a:t>
            </a:r>
            <a:r>
              <a:rPr lang="en-GB" sz="1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29569-D2A7-42C8-A1B5-ABE0DEBB3591}"/>
              </a:ext>
            </a:extLst>
          </p:cNvPr>
          <p:cNvSpPr txBox="1"/>
          <p:nvPr/>
        </p:nvSpPr>
        <p:spPr>
          <a:xfrm>
            <a:off x="8779163" y="3660418"/>
            <a:ext cx="197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MVU</a:t>
            </a:r>
          </a:p>
          <a:p>
            <a:pPr algn="ctr"/>
            <a:r>
              <a:rPr lang="en-GB" sz="1600" dirty="0"/>
              <a:t>(model-view-update)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B18A6E22-BD01-476A-91C9-C7D47248F3F1}"/>
              </a:ext>
            </a:extLst>
          </p:cNvPr>
          <p:cNvSpPr/>
          <p:nvPr/>
        </p:nvSpPr>
        <p:spPr>
          <a:xfrm>
            <a:off x="7333399" y="1130489"/>
            <a:ext cx="4481530" cy="1938992"/>
          </a:xfrm>
          <a:prstGeom prst="wedgeRectCallout">
            <a:avLst>
              <a:gd name="adj1" fmla="val 17485"/>
              <a:gd name="adj2" fmla="val 21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Functional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declarative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rgbClr val="FFFF00"/>
                </a:solidFill>
              </a:rPr>
              <a:t>dynamic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rgbClr val="FFFF00"/>
                </a:solidFill>
              </a:rPr>
              <a:t>same</a:t>
            </a:r>
            <a:r>
              <a:rPr lang="en-GB" sz="2400" dirty="0"/>
              <a:t> language DSL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live coding tooling</a:t>
            </a:r>
          </a:p>
        </p:txBody>
      </p:sp>
      <p:pic>
        <p:nvPicPr>
          <p:cNvPr id="2050" name="Picture 2" descr="Image result for redux logo">
            <a:extLst>
              <a:ext uri="{FF2B5EF4-FFF2-40B4-BE49-F238E27FC236}">
                <a16:creationId xmlns:a16="http://schemas.microsoft.com/office/drawing/2014/main" id="{905AFBC4-734B-47EB-A4A8-06E7FA65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69" y="5485157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57604D-1D9A-41A1-88BA-3AB4B5A1536D}"/>
              </a:ext>
            </a:extLst>
          </p:cNvPr>
          <p:cNvGrpSpPr/>
          <p:nvPr/>
        </p:nvGrpSpPr>
        <p:grpSpPr>
          <a:xfrm>
            <a:off x="11135091" y="4121926"/>
            <a:ext cx="679838" cy="758182"/>
            <a:chOff x="4450040" y="2392228"/>
            <a:chExt cx="1161711" cy="1270927"/>
          </a:xfrm>
        </p:grpSpPr>
        <p:pic>
          <p:nvPicPr>
            <p:cNvPr id="2052" name="Picture 4" descr="Image result for flux facebook logo">
              <a:extLst>
                <a:ext uri="{FF2B5EF4-FFF2-40B4-BE49-F238E27FC236}">
                  <a16:creationId xmlns:a16="http://schemas.microsoft.com/office/drawing/2014/main" id="{41B5E768-72BC-4AD5-8B32-F3B6701B2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C9E58A-C9A7-4F05-ABD2-7F8DF23A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0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6" grpId="0"/>
      <p:bldP spid="37" grpId="0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Great talks on Fabulous!</a:t>
            </a:r>
          </a:p>
          <a:p>
            <a:r>
              <a:rPr lang="en-GB" dirty="0"/>
              <a:t>Mark </a:t>
            </a:r>
            <a:r>
              <a:rPr lang="en-GB" dirty="0" err="1"/>
              <a:t>Mallibone</a:t>
            </a:r>
            <a:endParaRPr lang="en-GB" dirty="0"/>
          </a:p>
          <a:p>
            <a:pPr lvl="1"/>
            <a:r>
              <a:rPr lang="en-GB" dirty="0"/>
              <a:t>Swiss MVP , @</a:t>
            </a:r>
            <a:r>
              <a:rPr lang="en-GB" dirty="0" err="1"/>
              <a:t>mallibone</a:t>
            </a:r>
            <a:endParaRPr lang="en-GB" dirty="0"/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5F7A5-AB1F-4035-8EDF-0480C1FF5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571" y="2152650"/>
            <a:ext cx="756867" cy="10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86E0-D1FD-4A39-B705-B38DD1C7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AE18-7E79-4A92-9972-5D2D936A7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89F7-9D36-41CC-9BAB-2CD34261C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9F229-4697-40B2-83FD-74CF6B6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" y="0"/>
            <a:ext cx="1213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/>
              <a:t>Xaml</a:t>
            </a:r>
            <a:r>
              <a:rPr lang="en-GB" dirty="0"/>
              <a:t>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003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 core problem: </a:t>
            </a:r>
            <a:r>
              <a:rPr lang="en-GB" sz="2800" dirty="0" err="1"/>
              <a:t>Xaml</a:t>
            </a:r>
            <a:endParaRPr lang="en-GB" sz="2800" dirty="0"/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assumes “designers” will “sliced off” UI from code into a separate DSL.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is </a:t>
            </a:r>
            <a:r>
              <a:rPr lang="en-GB" b="1" dirty="0"/>
              <a:t>static</a:t>
            </a:r>
            <a:r>
              <a:rPr lang="en-GB" dirty="0"/>
              <a:t>, with </a:t>
            </a:r>
            <a:r>
              <a:rPr lang="en-GB" b="1" dirty="0"/>
              <a:t>layers of complexity </a:t>
            </a:r>
            <a:r>
              <a:rPr lang="en-GB" dirty="0"/>
              <a:t>(e.g. templating), and </a:t>
            </a:r>
            <a:r>
              <a:rPr lang="en-GB" b="1" dirty="0"/>
              <a:t>code-like constructs</a:t>
            </a:r>
            <a:r>
              <a:rPr lang="en-GB" dirty="0"/>
              <a:t> (behaviours, convertors), and requires </a:t>
            </a:r>
            <a:r>
              <a:rPr lang="en-GB" b="1" dirty="0"/>
              <a:t>complex designer tooling </a:t>
            </a:r>
            <a:r>
              <a:rPr lang="en-GB" dirty="0"/>
              <a:t>(which often fails).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stems from a fundamental category mistake in 2003 (“dynamic UI should be separated into a static </a:t>
            </a:r>
            <a:r>
              <a:rPr lang="en-GB" dirty="0" err="1"/>
              <a:t>markup</a:t>
            </a:r>
            <a:r>
              <a:rPr lang="en-GB" dirty="0"/>
              <a:t> language”)</a:t>
            </a:r>
          </a:p>
        </p:txBody>
      </p:sp>
    </p:spTree>
    <p:extLst>
      <p:ext uri="{BB962C8B-B14F-4D97-AF65-F5344CB8AC3E}">
        <p14:creationId xmlns:p14="http://schemas.microsoft.com/office/powerpoint/2010/main" val="248716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E36B-A429-457A-A666-287F06C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1BF0-E263-4B35-8973-3EE2326A4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CF952-F107-4BBE-9DD5-1197A4A86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19484-F149-459F-A244-93E37A25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3"/>
            <a:ext cx="12192000" cy="68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9905-FDAE-4D78-9D63-BB6EEB97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F198-20B4-437C-A47C-73DFA1064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60226-7394-4A82-8C93-43BDD889D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1EB46-3715-4BC2-8E52-E8AEBDEF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6"/>
            <a:ext cx="12192000" cy="68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1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59D7-F9A1-4F23-9B5F-ADBB656F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6F894-0513-4C7C-B7F0-B0AA27483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53EE-E621-4EA7-8417-B8E7E4AD4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258A-B09C-4D73-8D8B-EA3DAE43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7"/>
            <a:ext cx="12192000" cy="6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2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CC5-4B57-4E29-A901-57D99FE0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6E23-36AC-42E1-97CE-CED3EAF8D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E47BE-8ED8-480B-B117-A31D1CAEA3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FAA0-82AE-427B-B2DF-860EA839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" y="0"/>
            <a:ext cx="12169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20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EAF10-3852-438C-ACA0-C62882C9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2"/>
            <a:ext cx="12192000" cy="682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F3F74-AF0C-40B4-AA0F-91C0C1CB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877062"/>
            <a:ext cx="7165566" cy="588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727E37-2116-4256-8BAA-41BE2E8F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0"/>
            <a:ext cx="12192000" cy="1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31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50069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FAF-E664-442D-B6F7-14CF6122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47C5-4C59-4B91-8655-0896A1777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052E-81B8-4178-A6CD-492737C793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E19E-FF4E-4B46-B823-1AC2C5D0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" y="0"/>
            <a:ext cx="1216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6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lnSpcReduction="10000"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958065" y="1301307"/>
            <a:ext cx="2275870" cy="646331"/>
          </a:xfrm>
          <a:prstGeom prst="wedgeRectCallout">
            <a:avLst>
              <a:gd name="adj1" fmla="val -150434"/>
              <a:gd name="adj2" fmla="val -289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681937" y="2293388"/>
            <a:ext cx="2188668" cy="646331"/>
          </a:xfrm>
          <a:prstGeom prst="wedgeRectCallout">
            <a:avLst>
              <a:gd name="adj1" fmla="val -159868"/>
              <a:gd name="adj2" fmla="val -589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413561" y="3124072"/>
            <a:ext cx="1089008" cy="369332"/>
          </a:xfrm>
          <a:prstGeom prst="wedgeRectCallout">
            <a:avLst>
              <a:gd name="adj1" fmla="val -213916"/>
              <a:gd name="adj2" fmla="val -496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5360548" y="4047090"/>
            <a:ext cx="1768680" cy="369332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5504533" y="5229164"/>
            <a:ext cx="1816514" cy="369332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27822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958065" y="1301307"/>
            <a:ext cx="2275870" cy="646331"/>
          </a:xfrm>
          <a:prstGeom prst="wedgeRectCallout">
            <a:avLst>
              <a:gd name="adj1" fmla="val -96236"/>
              <a:gd name="adj2" fmla="val 10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681937" y="2293388"/>
            <a:ext cx="2188668" cy="646331"/>
          </a:xfrm>
          <a:prstGeom prst="wedgeRectCallout">
            <a:avLst>
              <a:gd name="adj1" fmla="val -105904"/>
              <a:gd name="adj2" fmla="val -1837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887067" y="3129712"/>
            <a:ext cx="1089008" cy="369332"/>
          </a:xfrm>
          <a:prstGeom prst="wedgeRectCallout">
            <a:avLst>
              <a:gd name="adj1" fmla="val -92340"/>
              <a:gd name="adj2" fmla="val 57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6917886" y="3753994"/>
            <a:ext cx="1768680" cy="369332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6818983" y="4541031"/>
            <a:ext cx="1816514" cy="369332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42723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459D-3844-4F24-B7C2-D13A9BB3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MVU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600" i="1" dirty="0"/>
          </a:p>
          <a:p>
            <a:pPr marL="0" indent="0" algn="ctr">
              <a:buNone/>
            </a:pPr>
            <a:r>
              <a:rPr lang="en-GB" sz="3600" i="1" dirty="0"/>
              <a:t>It’s all just functional programming 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dirty="0"/>
              <a:t>UI becomes an information-flow problem</a:t>
            </a:r>
          </a:p>
          <a:p>
            <a:r>
              <a:rPr lang="en-GB" dirty="0"/>
              <a:t>Views and model update are just functional programming</a:t>
            </a:r>
          </a:p>
          <a:p>
            <a:r>
              <a:rPr lang="en-GB" dirty="0"/>
              <a:t>Views are </a:t>
            </a:r>
            <a:r>
              <a:rPr lang="en-GB" b="1" dirty="0"/>
              <a:t>re-computed </a:t>
            </a:r>
            <a:r>
              <a:rPr lang="en-GB" dirty="0"/>
              <a:t>and </a:t>
            </a:r>
            <a:r>
              <a:rPr lang="en-GB" b="1" dirty="0"/>
              <a:t>differentially</a:t>
            </a:r>
            <a:r>
              <a:rPr lang="en-GB" dirty="0"/>
              <a:t> applied</a:t>
            </a:r>
          </a:p>
          <a:p>
            <a:r>
              <a:rPr lang="en-GB" dirty="0"/>
              <a:t>Messages are explicit and easy to trace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560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3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2186990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Clr>
                <a:srgbClr val="9BAFB5"/>
              </a:buClr>
              <a:buFont typeface="+mj-lt"/>
              <a:buAutoNum type="arabicPeriod"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View looks like this: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What’s needed?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 simplicity of MVU, but for Mobile and Desktop Apps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41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EFC4-4C5A-41CE-83AD-FD8E693A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Online Media 3" title="We're Gonna Build a Framework">
            <a:hlinkClick r:id="" action="ppaction://media"/>
            <a:extLst>
              <a:ext uri="{FF2B5EF4-FFF2-40B4-BE49-F238E27FC236}">
                <a16:creationId xmlns:a16="http://schemas.microsoft.com/office/drawing/2014/main" id="{01BB8C98-BA42-4696-BE9B-704C597C5A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4425" y="996950"/>
            <a:ext cx="743426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FF37-B702-4E75-9142-021A6B8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D15E7-51F3-40CC-9286-BAF284C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1CE07-D67F-4094-9AC3-5A7E6DE0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" y="0"/>
            <a:ext cx="1218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1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8DC6-DC5E-4341-954F-398152C2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2B9E-78C1-4E50-8660-2FEEA51A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DEDFE-5F15-49A3-A79A-E7D0F227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" y="0"/>
            <a:ext cx="1214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2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699A7F-935A-48FB-8ADA-DA1FB5A02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6F5846-6133-4F79-9DC2-0F76CC6A6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E995D63D-71EC-4A5E-9803-7D80DC30FC66}"/>
              </a:ext>
            </a:extLst>
          </p:cNvPr>
          <p:cNvSpPr/>
          <p:nvPr/>
        </p:nvSpPr>
        <p:spPr>
          <a:xfrm>
            <a:off x="3906981" y="1932074"/>
            <a:ext cx="4043897" cy="27426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F721-69A5-42D3-820F-82DCF401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D789-49C3-40F2-8F06-E760F80E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6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85EC-1745-4050-B08A-29CC001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6733-3BFD-466A-BFD2-90483A31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A1C72-24EA-40E6-A8FC-DF935ED2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" y="0"/>
            <a:ext cx="1214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1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7" y="2948594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57" y="448904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038" y="448646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425412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088" y="438981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904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5" y="379507"/>
            <a:ext cx="2353340" cy="23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11" y="3196781"/>
            <a:ext cx="2006608" cy="3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67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ELMISH CONTACTS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ElmishContacts</a:t>
            </a:r>
            <a:r>
              <a:rPr lang="en-GB" dirty="0"/>
              <a:t> is a great example</a:t>
            </a:r>
          </a:p>
          <a:p>
            <a:pPr lvl="1"/>
            <a:r>
              <a:rPr lang="en-GB" dirty="0"/>
              <a:t>On-device per-app SQL-Lite integration</a:t>
            </a:r>
          </a:p>
          <a:p>
            <a:pPr lvl="1"/>
            <a:r>
              <a:rPr lang="en-GB" dirty="0"/>
              <a:t>Using maps </a:t>
            </a:r>
          </a:p>
          <a:p>
            <a:pPr lvl="1"/>
            <a:r>
              <a:rPr lang="en-GB" dirty="0"/>
              <a:t>Asynchronous data loading onto maps</a:t>
            </a:r>
          </a:p>
          <a:p>
            <a:pPr lvl="1"/>
            <a:r>
              <a:rPr lang="en-GB" dirty="0"/>
              <a:t>Catching exceptions and being robust</a:t>
            </a:r>
          </a:p>
          <a:p>
            <a:pPr lvl="1"/>
            <a:r>
              <a:rPr lang="en-GB" dirty="0"/>
              <a:t>Sending SMS, making phone calls and Email using </a:t>
            </a:r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Multi-page with external messages reconciled via the composed app</a:t>
            </a:r>
          </a:p>
          <a:p>
            <a:pPr lvl="1"/>
            <a:r>
              <a:rPr lang="en-GB" dirty="0"/>
              <a:t>Editing and searching lists of things</a:t>
            </a:r>
          </a:p>
          <a:p>
            <a:pPr lvl="1"/>
            <a:r>
              <a:rPr lang="en-GB" dirty="0"/>
              <a:t>Taking photos</a:t>
            </a:r>
          </a:p>
          <a:p>
            <a:pPr lvl="1"/>
            <a:r>
              <a:rPr lang="en-GB" dirty="0"/>
              <a:t>Splash screens</a:t>
            </a:r>
          </a:p>
          <a:p>
            <a:pPr lvl="1"/>
            <a:r>
              <a:rPr lang="en-GB" dirty="0"/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/>
              <a:t>Xaml</a:t>
            </a:r>
            <a:r>
              <a:rPr lang="en-GB" dirty="0"/>
              <a:t>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41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405379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First, a little about F#</a:t>
            </a:r>
          </a:p>
        </p:txBody>
      </p:sp>
    </p:spTree>
    <p:extLst>
      <p:ext uri="{BB962C8B-B14F-4D97-AF65-F5344CB8AC3E}">
        <p14:creationId xmlns:p14="http://schemas.microsoft.com/office/powerpoint/2010/main" val="8466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Yes you can</a:t>
            </a:r>
          </a:p>
          <a:p>
            <a:r>
              <a:rPr lang="en-GB" sz="2400" dirty="0"/>
              <a:t>Uses “refs” like React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9C1F3-803D-48E5-9188-2B5E6F98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586019"/>
            <a:ext cx="7296150" cy="34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Multi-page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Yes you can</a:t>
            </a:r>
          </a:p>
          <a:p>
            <a:endParaRPr lang="en-GB" sz="2800" dirty="0"/>
          </a:p>
          <a:p>
            <a:r>
              <a:rPr lang="en-GB" sz="2800" dirty="0"/>
              <a:t>Still a single view function</a:t>
            </a:r>
          </a:p>
          <a:p>
            <a:pPr lvl="1"/>
            <a:r>
              <a:rPr lang="en-GB" sz="2400" dirty="0" err="1"/>
              <a:t>CarouselPage</a:t>
            </a:r>
            <a:r>
              <a:rPr lang="en-GB" sz="2400" dirty="0"/>
              <a:t>, </a:t>
            </a:r>
            <a:r>
              <a:rPr lang="en-GB" sz="2400" dirty="0" err="1"/>
              <a:t>TabbedPage</a:t>
            </a:r>
            <a:r>
              <a:rPr lang="en-GB" sz="2400" dirty="0"/>
              <a:t>, </a:t>
            </a:r>
            <a:r>
              <a:rPr lang="en-GB" sz="2400" dirty="0" err="1"/>
              <a:t>NavigationPage</a:t>
            </a:r>
            <a:r>
              <a:rPr lang="en-GB" sz="2400" dirty="0"/>
              <a:t> with child pages</a:t>
            </a:r>
          </a:p>
          <a:p>
            <a:pPr lvl="1"/>
            <a:endParaRPr lang="en-GB" sz="2400" dirty="0"/>
          </a:p>
          <a:p>
            <a:r>
              <a:rPr lang="en-GB" sz="2800" dirty="0"/>
              <a:t>Each page has a model, message type and update function</a:t>
            </a:r>
          </a:p>
          <a:p>
            <a:endParaRPr lang="en-GB" sz="2800" dirty="0"/>
          </a:p>
          <a:p>
            <a:r>
              <a:rPr lang="en-GB" sz="2800" dirty="0"/>
              <a:t>You compose the pieces using F# code</a:t>
            </a:r>
          </a:p>
        </p:txBody>
      </p:sp>
    </p:spTree>
    <p:extLst>
      <p:ext uri="{BB962C8B-B14F-4D97-AF65-F5344CB8AC3E}">
        <p14:creationId xmlns:p14="http://schemas.microsoft.com/office/powerpoint/2010/main" val="3737307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State persistence</a:t>
            </a:r>
          </a:p>
          <a:p>
            <a:r>
              <a:rPr lang="en-GB" dirty="0"/>
              <a:t>Time-travel debugging </a:t>
            </a:r>
          </a:p>
          <a:p>
            <a:r>
              <a:rPr lang="en-GB" dirty="0"/>
              <a:t>App size</a:t>
            </a:r>
          </a:p>
          <a:p>
            <a:r>
              <a:rPr lang="en-GB" dirty="0"/>
              <a:t>Platform-specifics</a:t>
            </a:r>
          </a:p>
          <a:p>
            <a:r>
              <a:rPr lang="en-GB" dirty="0"/>
              <a:t>Deploying</a:t>
            </a:r>
          </a:p>
          <a:p>
            <a:r>
              <a:rPr lang="en-GB" dirty="0"/>
              <a:t>Extensibility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535A-2921-4049-90C1-E669E74E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9627-EDB0-46A8-82C8-22A479E6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ACB3-F992-42A3-9BEE-F518103D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" y="0"/>
            <a:ext cx="12136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7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(SORT OF)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value=double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F10B54B-675D-4701-B6DC-4420F68C6747}"/>
              </a:ext>
            </a:extLst>
          </p:cNvPr>
          <p:cNvSpPr/>
          <p:nvPr/>
        </p:nvSpPr>
        <p:spPr>
          <a:xfrm>
            <a:off x="3784736" y="3878160"/>
            <a:ext cx="5162040" cy="1938992"/>
          </a:xfrm>
          <a:prstGeom prst="wedgeRectCallout">
            <a:avLst>
              <a:gd name="adj1" fmla="val -43134"/>
              <a:gd name="adj2" fmla="val -1088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is a tree of immutable data describing the view</a:t>
            </a:r>
          </a:p>
          <a:p>
            <a:endParaRPr lang="en-GB" sz="2400" dirty="0">
              <a:solidFill>
                <a:schemeClr val="bg1"/>
              </a:solidFill>
              <a:latin typeface="Gill Sans MT (Headings)"/>
            </a:endParaRPr>
          </a:p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We want to avoid reallocating this data and re-traversing on each model update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(SORT OF)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(…)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(SORT OF)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value=double count,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90DDAB-C6AB-4774-8756-8189E7972021}"/>
              </a:ext>
            </a:extLst>
          </p:cNvPr>
          <p:cNvSpPr/>
          <p:nvPr/>
        </p:nvSpPr>
        <p:spPr>
          <a:xfrm>
            <a:off x="3784736" y="4247491"/>
            <a:ext cx="5162040" cy="1200329"/>
          </a:xfrm>
          <a:prstGeom prst="wedgeRectCallout">
            <a:avLst>
              <a:gd name="adj1" fmla="val -40671"/>
              <a:gd name="adj2" fmla="val -23008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recycles subtrees that are unchanged. Unchanged subtrees are not diff’d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392-1BDC-4E59-97DB-0586EDA4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D699-FC19-43E6-A179-72ECD653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good, and enough for many information apps</a:t>
            </a:r>
          </a:p>
          <a:p>
            <a:endParaRPr lang="en-GB" dirty="0"/>
          </a:p>
          <a:p>
            <a:r>
              <a:rPr lang="en-GB" dirty="0"/>
              <a:t>We can do better, and it will be the focus of future work</a:t>
            </a:r>
          </a:p>
          <a:p>
            <a:endParaRPr lang="en-GB" dirty="0"/>
          </a:p>
          <a:p>
            <a:r>
              <a:rPr lang="en-GB" dirty="0"/>
              <a:t>Please come and help us apply Self-Adjusting Computations (incremental immutable data structures) to Fabulous</a:t>
            </a:r>
          </a:p>
          <a:p>
            <a:endParaRPr lang="en-GB" dirty="0"/>
          </a:p>
          <a:p>
            <a:r>
              <a:rPr lang="en-GB" dirty="0"/>
              <a:t>This is an invention of the PL community, and already applied in OCaml </a:t>
            </a:r>
          </a:p>
        </p:txBody>
      </p:sp>
    </p:spTree>
    <p:extLst>
      <p:ext uri="{BB962C8B-B14F-4D97-AF65-F5344CB8AC3E}">
        <p14:creationId xmlns:p14="http://schemas.microsoft.com/office/powerpoint/2010/main" val="3644767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37511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6107-4270-4DEE-B54C-59A57025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3" y="3347382"/>
            <a:ext cx="3114676" cy="74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D4F3E-7896-461B-A8B7-8D1893E7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-45542"/>
            <a:ext cx="12095163" cy="68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03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Possible window 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mkApp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update, view)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291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Possible window 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[&lt;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ReflectedDefinition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&gt;]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mkIncrementalApp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update, view)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7243919" y="3134699"/>
            <a:ext cx="3433623" cy="954107"/>
          </a:xfrm>
          <a:prstGeom prst="wedgeRectCallout">
            <a:avLst>
              <a:gd name="adj1" fmla="val -77885"/>
              <a:gd name="adj2" fmla="val 1378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Gill Sans MT (Headings)"/>
              </a:rPr>
              <a:t>Incrementalize</a:t>
            </a:r>
            <a:r>
              <a:rPr lang="en-GB" sz="2800" dirty="0">
                <a:solidFill>
                  <a:schemeClr val="bg1"/>
                </a:solidFill>
                <a:latin typeface="Gill Sans MT (Headings)"/>
              </a:rPr>
              <a:t> the app,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ill Sans MT (Headings)"/>
              </a:rPr>
              <a:t>(using F# quotations)</a:t>
            </a:r>
          </a:p>
        </p:txBody>
      </p:sp>
    </p:spTree>
    <p:extLst>
      <p:ext uri="{BB962C8B-B14F-4D97-AF65-F5344CB8AC3E}">
        <p14:creationId xmlns:p14="http://schemas.microsoft.com/office/powerpoint/2010/main" val="35143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4900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004C8C5-1F9F-4CE3-8184-0A7CA0386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425202"/>
              </p:ext>
            </p:extLst>
          </p:nvPr>
        </p:nvGraphicFramePr>
        <p:xfrm>
          <a:off x="247663" y="498443"/>
          <a:ext cx="11756269" cy="5318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60321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6659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5394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15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5561178"/>
              </p:ext>
            </p:extLst>
          </p:nvPr>
        </p:nvGraphicFramePr>
        <p:xfrm>
          <a:off x="928255" y="1039091"/>
          <a:ext cx="10196945" cy="566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TL;DR – Where we are now</a:t>
            </a:r>
          </a:p>
        </p:txBody>
      </p:sp>
    </p:spTree>
    <p:extLst>
      <p:ext uri="{BB962C8B-B14F-4D97-AF65-F5344CB8AC3E}">
        <p14:creationId xmlns:p14="http://schemas.microsoft.com/office/powerpoint/2010/main" val="33670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BDC61F-9554-4F83-A359-6FE8F2984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173910-6CAB-4A25-AC9D-B4857C42D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EB88B9-0AA2-4E01-A4D0-65EDC491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A32929-EE9C-4E0C-85E5-8B6344E85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ABEB6C-F727-47C6-9ED2-69321E699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EE37CB-8353-4BE7-B437-3CC87860D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6CC94-DC70-4D57-A77D-37EDB4FD0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F07D46-6FCE-4D78-BE30-6F59EF76C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4EC330-05F3-47AC-A5BF-0DC71ACE6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7831</TotalTime>
  <Words>1964</Words>
  <Application>Microsoft Office PowerPoint</Application>
  <PresentationFormat>Widescreen</PresentationFormat>
  <Paragraphs>339</Paragraphs>
  <Slides>64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Consolas</vt:lpstr>
      <vt:lpstr>Gill Sans MT</vt:lpstr>
      <vt:lpstr>Gill Sans MT (Headings)</vt:lpstr>
      <vt:lpstr>Open Sans Extrabold</vt:lpstr>
      <vt:lpstr>Segoe UI</vt:lpstr>
      <vt:lpstr>Segoe UI Light</vt:lpstr>
      <vt:lpstr>Tw Cen MT</vt:lpstr>
      <vt:lpstr>Parcel</vt:lpstr>
      <vt:lpstr>FSharp-teched-europe-2010-v2</vt:lpstr>
      <vt:lpstr>Fabulous = F# Functional FOR YOUR APP</vt:lpstr>
      <vt:lpstr>thanks</vt:lpstr>
      <vt:lpstr>PowerPoint Presentation</vt:lpstr>
      <vt:lpstr>PowerPoint Presentation</vt:lpstr>
      <vt:lpstr>First, a little about F#</vt:lpstr>
      <vt:lpstr>PowerPoint Presentation</vt:lpstr>
      <vt:lpstr>PowerPoint Presentation</vt:lpstr>
      <vt:lpstr>PowerPoint Presentation</vt:lpstr>
      <vt:lpstr>TL;DR – Where we are now</vt:lpstr>
      <vt:lpstr>The F# Language Design Process  github.com/fsharp/fslang-design github.com/fsharp/fslang-suggestions   </vt:lpstr>
      <vt:lpstr>F# 4.0  ✔ True shift to cross-platform open engineering ✔ Long laundry list of language items ✔ Normalized core library ✔ Type providers more powerful  ✔ Better debugging, tooling, performance ✔ ~20% compiler perf improvement</vt:lpstr>
      <vt:lpstr>F# 4.1  ✔ Optional large scope cycles more on this later) ✔ Result&lt;T,Error&gt; in standard library ✔ Unboxed (struct) tuples ✔ Unboxed (struct) records ✔ Unboxed (struct) unions  ✔ More bits and pieces </vt:lpstr>
      <vt:lpstr>F# 4.5  ✔ Span&lt;T&gt; high perf type-safe non-allocating code ✔ Improved async debugging  ✔ More bits and pieces </vt:lpstr>
      <vt:lpstr>F# 4.6  ✔ Anonymous records  ✔ More bits and pieces </vt:lpstr>
      <vt:lpstr>VSCode + Ionide =  Cross-Platform F# Editing Love </vt:lpstr>
      <vt:lpstr>F# and .NET Core (Linux, OSX, Windows)  dotnet new -lang F#  dotnet build  docs.microsoft.com/dotnet/core/   </vt:lpstr>
      <vt:lpstr>PowerPoint Presentation</vt:lpstr>
      <vt:lpstr>The context</vt:lpstr>
      <vt:lpstr>Situation: The world of UI is developing</vt:lpstr>
      <vt:lpstr>PowerPoint Presentation</vt:lpstr>
      <vt:lpstr>PowerPoint Presentation</vt:lpstr>
      <vt:lpstr>The VIEW DSL</vt:lpstr>
      <vt:lpstr>THE PROBLEM WITH XAML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Simple MVU App</vt:lpstr>
      <vt:lpstr>A Simple MVU App</vt:lpstr>
      <vt:lpstr>MVU</vt:lpstr>
      <vt:lpstr>THE PROBLEM WITH XAML</vt:lpstr>
      <vt:lpstr>THE PROBLEM WITH XAML</vt:lpstr>
      <vt:lpstr>The VIEW DSL</vt:lpstr>
      <vt:lpstr>The VIEW DSL</vt:lpstr>
      <vt:lpstr>THE NEED</vt:lpstr>
      <vt:lpstr>PowerPoint Presentation</vt:lpstr>
      <vt:lpstr>PowerPoint Presentation</vt:lpstr>
      <vt:lpstr>Demo I</vt:lpstr>
      <vt:lpstr>PowerPoint Presentation</vt:lpstr>
      <vt:lpstr>PowerPoint Presentation</vt:lpstr>
      <vt:lpstr>PowerPoint Presentation</vt:lpstr>
      <vt:lpstr>ELMISH CONTACTS</vt:lpstr>
      <vt:lpstr>LEARN!</vt:lpstr>
      <vt:lpstr>The VIEW DSL</vt:lpstr>
      <vt:lpstr>The VIEW DSL</vt:lpstr>
      <vt:lpstr>Animations</vt:lpstr>
      <vt:lpstr>Multi-page apps</vt:lpstr>
      <vt:lpstr>Pragmatics</vt:lpstr>
      <vt:lpstr>PowerPoint Presentation</vt:lpstr>
      <vt:lpstr>Making it efficient (SORT OF)</vt:lpstr>
      <vt:lpstr>Making it efficient (SORT OF)</vt:lpstr>
      <vt:lpstr>Making it efficient (SORT OF)</vt:lpstr>
      <vt:lpstr>NEXT STEPS</vt:lpstr>
      <vt:lpstr>PowerPoint Presentation</vt:lpstr>
      <vt:lpstr>PowerPoint Presentation</vt:lpstr>
      <vt:lpstr>Possible window dressing</vt:lpstr>
      <vt:lpstr>Possible window dressing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60</cp:revision>
  <dcterms:created xsi:type="dcterms:W3CDTF">2018-09-03T17:04:12Z</dcterms:created>
  <dcterms:modified xsi:type="dcterms:W3CDTF">2019-07-16T14:41:45Z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2019-01-16T21:13:52.6613785Z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e7de67d6-5515-4aa1-bd7b-948a3778da7a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